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7" r:id="rId2"/>
  </p:sldIdLst>
  <p:sldSz cx="37463413" cy="210677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gginbotham" initials="H"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94" autoAdjust="0"/>
    <p:restoredTop sz="94660"/>
  </p:normalViewPr>
  <p:slideViewPr>
    <p:cSldViewPr snapToGrid="0">
      <p:cViewPr>
        <p:scale>
          <a:sx n="25" d="100"/>
          <a:sy n="25" d="100"/>
        </p:scale>
        <p:origin x="1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4E64C-C2F2-4E6C-8D0C-673E72F22142}" type="datetimeFigureOut">
              <a:rPr lang="en-US" smtClean="0"/>
              <a:t>8/10/2018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FDB15-537B-425A-B54D-9FF71BFFCBAA}" type="slidenum">
              <a:rPr lang="en-US" smtClean="0"/>
              <a:t>‹#›</a:t>
            </a:fld>
            <a:endParaRPr lang="en-US"/>
          </a:p>
        </p:txBody>
      </p:sp>
    </p:spTree>
    <p:extLst>
      <p:ext uri="{BB962C8B-B14F-4D97-AF65-F5344CB8AC3E}">
        <p14:creationId xmlns:p14="http://schemas.microsoft.com/office/powerpoint/2010/main" val="342690136"/>
      </p:ext>
    </p:extLst>
  </p:cSld>
  <p:clrMap bg1="lt1" tx1="dk1" bg2="lt2" tx2="dk2" accent1="accent1" accent2="accent2" accent3="accent3" accent4="accent4" accent5="accent5" accent6="accent6" hlink="hlink" folHlink="folHlink"/>
  <p:notesStyle>
    <a:lvl1pPr marL="0" algn="l" defTabSz="2808907" rtl="0" eaLnBrk="1" latinLnBrk="0" hangingPunct="1">
      <a:defRPr sz="3687" kern="1200">
        <a:solidFill>
          <a:schemeClr val="tx1"/>
        </a:solidFill>
        <a:latin typeface="+mn-lt"/>
        <a:ea typeface="+mn-ea"/>
        <a:cs typeface="+mn-cs"/>
      </a:defRPr>
    </a:lvl1pPr>
    <a:lvl2pPr marL="1404455" algn="l" defTabSz="2808907" rtl="0" eaLnBrk="1" latinLnBrk="0" hangingPunct="1">
      <a:defRPr sz="3687" kern="1200">
        <a:solidFill>
          <a:schemeClr val="tx1"/>
        </a:solidFill>
        <a:latin typeface="+mn-lt"/>
        <a:ea typeface="+mn-ea"/>
        <a:cs typeface="+mn-cs"/>
      </a:defRPr>
    </a:lvl2pPr>
    <a:lvl3pPr marL="2808907" algn="l" defTabSz="2808907" rtl="0" eaLnBrk="1" latinLnBrk="0" hangingPunct="1">
      <a:defRPr sz="3687" kern="1200">
        <a:solidFill>
          <a:schemeClr val="tx1"/>
        </a:solidFill>
        <a:latin typeface="+mn-lt"/>
        <a:ea typeface="+mn-ea"/>
        <a:cs typeface="+mn-cs"/>
      </a:defRPr>
    </a:lvl3pPr>
    <a:lvl4pPr marL="4213362" algn="l" defTabSz="2808907" rtl="0" eaLnBrk="1" latinLnBrk="0" hangingPunct="1">
      <a:defRPr sz="3687" kern="1200">
        <a:solidFill>
          <a:schemeClr val="tx1"/>
        </a:solidFill>
        <a:latin typeface="+mn-lt"/>
        <a:ea typeface="+mn-ea"/>
        <a:cs typeface="+mn-cs"/>
      </a:defRPr>
    </a:lvl4pPr>
    <a:lvl5pPr marL="5617817" algn="l" defTabSz="2808907" rtl="0" eaLnBrk="1" latinLnBrk="0" hangingPunct="1">
      <a:defRPr sz="3687" kern="1200">
        <a:solidFill>
          <a:schemeClr val="tx1"/>
        </a:solidFill>
        <a:latin typeface="+mn-lt"/>
        <a:ea typeface="+mn-ea"/>
        <a:cs typeface="+mn-cs"/>
      </a:defRPr>
    </a:lvl5pPr>
    <a:lvl6pPr marL="7022269" algn="l" defTabSz="2808907" rtl="0" eaLnBrk="1" latinLnBrk="0" hangingPunct="1">
      <a:defRPr sz="3687" kern="1200">
        <a:solidFill>
          <a:schemeClr val="tx1"/>
        </a:solidFill>
        <a:latin typeface="+mn-lt"/>
        <a:ea typeface="+mn-ea"/>
        <a:cs typeface="+mn-cs"/>
      </a:defRPr>
    </a:lvl6pPr>
    <a:lvl7pPr marL="8426725" algn="l" defTabSz="2808907" rtl="0" eaLnBrk="1" latinLnBrk="0" hangingPunct="1">
      <a:defRPr sz="3687" kern="1200">
        <a:solidFill>
          <a:schemeClr val="tx1"/>
        </a:solidFill>
        <a:latin typeface="+mn-lt"/>
        <a:ea typeface="+mn-ea"/>
        <a:cs typeface="+mn-cs"/>
      </a:defRPr>
    </a:lvl7pPr>
    <a:lvl8pPr marL="9831180" algn="l" defTabSz="2808907" rtl="0" eaLnBrk="1" latinLnBrk="0" hangingPunct="1">
      <a:defRPr sz="3687" kern="1200">
        <a:solidFill>
          <a:schemeClr val="tx1"/>
        </a:solidFill>
        <a:latin typeface="+mn-lt"/>
        <a:ea typeface="+mn-ea"/>
        <a:cs typeface="+mn-cs"/>
      </a:defRPr>
    </a:lvl8pPr>
    <a:lvl9pPr marL="11235632" algn="l" defTabSz="2808907" rtl="0" eaLnBrk="1" latinLnBrk="0" hangingPunct="1">
      <a:defRPr sz="368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Previous studies have studied</a:t>
            </a:r>
            <a:r>
              <a:rPr lang="en-US" baseline="0" dirty="0"/>
              <a:t> nucleosome sensitivity in yeast and maize</a:t>
            </a:r>
          </a:p>
          <a:p>
            <a:r>
              <a:rPr lang="en-US" baseline="0" dirty="0"/>
              <a:t>This is one of first on human cells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1AA6840-0D9C-4BC1-ABDD-1E530F7360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625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82927" y="3447889"/>
            <a:ext cx="28097560" cy="7334685"/>
          </a:xfrm>
        </p:spPr>
        <p:txBody>
          <a:bodyPr anchor="b"/>
          <a:lstStyle>
            <a:lvl1pPr algn="ctr">
              <a:defRPr sz="18432"/>
            </a:lvl1pPr>
          </a:lstStyle>
          <a:p>
            <a:r>
              <a:rPr lang="en-US"/>
              <a:t>Click to edit Master title style</a:t>
            </a:r>
            <a:endParaRPr lang="en-US" dirty="0"/>
          </a:p>
        </p:txBody>
      </p:sp>
      <p:sp>
        <p:nvSpPr>
          <p:cNvPr id="3" name="Subtitle 2"/>
          <p:cNvSpPr>
            <a:spLocks noGrp="1"/>
          </p:cNvSpPr>
          <p:nvPr>
            <p:ph type="subTitle" idx="1"/>
          </p:nvPr>
        </p:nvSpPr>
        <p:spPr>
          <a:xfrm>
            <a:off x="4682927" y="11065427"/>
            <a:ext cx="28097560" cy="5086486"/>
          </a:xfrm>
        </p:spPr>
        <p:txBody>
          <a:bodyPr/>
          <a:lstStyle>
            <a:lvl1pPr marL="0" indent="0" algn="ctr">
              <a:buNone/>
              <a:defRPr sz="7373"/>
            </a:lvl1pPr>
            <a:lvl2pPr marL="1404518" indent="0" algn="ctr">
              <a:buNone/>
              <a:defRPr sz="6144"/>
            </a:lvl2pPr>
            <a:lvl3pPr marL="2809037" indent="0" algn="ctr">
              <a:buNone/>
              <a:defRPr sz="5530"/>
            </a:lvl3pPr>
            <a:lvl4pPr marL="4213555" indent="0" algn="ctr">
              <a:buNone/>
              <a:defRPr sz="4915"/>
            </a:lvl4pPr>
            <a:lvl5pPr marL="5618074" indent="0" algn="ctr">
              <a:buNone/>
              <a:defRPr sz="4915"/>
            </a:lvl5pPr>
            <a:lvl6pPr marL="7022592" indent="0" algn="ctr">
              <a:buNone/>
              <a:defRPr sz="4915"/>
            </a:lvl6pPr>
            <a:lvl7pPr marL="8427110" indent="0" algn="ctr">
              <a:buNone/>
              <a:defRPr sz="4915"/>
            </a:lvl7pPr>
            <a:lvl8pPr marL="9831629" indent="0" algn="ctr">
              <a:buNone/>
              <a:defRPr sz="4915"/>
            </a:lvl8pPr>
            <a:lvl9pPr marL="11236147" indent="0" algn="ctr">
              <a:buNone/>
              <a:defRPr sz="491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CBF638-6430-4368-8541-867F0B223B94}"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197213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BF638-6430-4368-8541-867F0B223B94}"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721770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809755" y="1121661"/>
            <a:ext cx="8078048" cy="1785391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75609" y="1121661"/>
            <a:ext cx="23765853" cy="17853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BF638-6430-4368-8541-867F0B223B94}"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4278325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CBF638-6430-4368-8541-867F0B223B94}"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147097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56097" y="5252301"/>
            <a:ext cx="32312194" cy="8763582"/>
          </a:xfrm>
        </p:spPr>
        <p:txBody>
          <a:bodyPr anchor="b"/>
          <a:lstStyle>
            <a:lvl1pPr>
              <a:defRPr sz="18432"/>
            </a:lvl1pPr>
          </a:lstStyle>
          <a:p>
            <a:r>
              <a:rPr lang="en-US"/>
              <a:t>Click to edit Master title style</a:t>
            </a:r>
            <a:endParaRPr lang="en-US" dirty="0"/>
          </a:p>
        </p:txBody>
      </p:sp>
      <p:sp>
        <p:nvSpPr>
          <p:cNvPr id="3" name="Text Placeholder 2"/>
          <p:cNvSpPr>
            <a:spLocks noGrp="1"/>
          </p:cNvSpPr>
          <p:nvPr>
            <p:ph type="body" idx="1"/>
          </p:nvPr>
        </p:nvSpPr>
        <p:spPr>
          <a:xfrm>
            <a:off x="2556097" y="14098790"/>
            <a:ext cx="32312194" cy="4608561"/>
          </a:xfrm>
        </p:spPr>
        <p:txBody>
          <a:bodyPr/>
          <a:lstStyle>
            <a:lvl1pPr marL="0" indent="0">
              <a:buNone/>
              <a:defRPr sz="7373">
                <a:solidFill>
                  <a:schemeClr val="tx1">
                    <a:tint val="75000"/>
                  </a:schemeClr>
                </a:solidFill>
              </a:defRPr>
            </a:lvl1pPr>
            <a:lvl2pPr marL="1404518" indent="0">
              <a:buNone/>
              <a:defRPr sz="6144">
                <a:solidFill>
                  <a:schemeClr val="tx1">
                    <a:tint val="75000"/>
                  </a:schemeClr>
                </a:solidFill>
              </a:defRPr>
            </a:lvl2pPr>
            <a:lvl3pPr marL="2809037" indent="0">
              <a:buNone/>
              <a:defRPr sz="5530">
                <a:solidFill>
                  <a:schemeClr val="tx1">
                    <a:tint val="75000"/>
                  </a:schemeClr>
                </a:solidFill>
              </a:defRPr>
            </a:lvl3pPr>
            <a:lvl4pPr marL="4213555" indent="0">
              <a:buNone/>
              <a:defRPr sz="4915">
                <a:solidFill>
                  <a:schemeClr val="tx1">
                    <a:tint val="75000"/>
                  </a:schemeClr>
                </a:solidFill>
              </a:defRPr>
            </a:lvl4pPr>
            <a:lvl5pPr marL="5618074" indent="0">
              <a:buNone/>
              <a:defRPr sz="4915">
                <a:solidFill>
                  <a:schemeClr val="tx1">
                    <a:tint val="75000"/>
                  </a:schemeClr>
                </a:solidFill>
              </a:defRPr>
            </a:lvl5pPr>
            <a:lvl6pPr marL="7022592" indent="0">
              <a:buNone/>
              <a:defRPr sz="4915">
                <a:solidFill>
                  <a:schemeClr val="tx1">
                    <a:tint val="75000"/>
                  </a:schemeClr>
                </a:solidFill>
              </a:defRPr>
            </a:lvl6pPr>
            <a:lvl7pPr marL="8427110" indent="0">
              <a:buNone/>
              <a:defRPr sz="4915">
                <a:solidFill>
                  <a:schemeClr val="tx1">
                    <a:tint val="75000"/>
                  </a:schemeClr>
                </a:solidFill>
              </a:defRPr>
            </a:lvl7pPr>
            <a:lvl8pPr marL="9831629" indent="0">
              <a:buNone/>
              <a:defRPr sz="4915">
                <a:solidFill>
                  <a:schemeClr val="tx1">
                    <a:tint val="75000"/>
                  </a:schemeClr>
                </a:solidFill>
              </a:defRPr>
            </a:lvl8pPr>
            <a:lvl9pPr marL="11236147" indent="0">
              <a:buNone/>
              <a:defRPr sz="491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CBF638-6430-4368-8541-867F0B223B94}"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1183699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75609" y="5608303"/>
            <a:ext cx="15921951" cy="13367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965853" y="5608303"/>
            <a:ext cx="15921951" cy="133672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CBF638-6430-4368-8541-867F0B223B94}" type="datetimeFigureOut">
              <a:rPr lang="en-US" smtClean="0"/>
              <a:t>8/10/2018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20041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80489" y="1121662"/>
            <a:ext cx="32312194" cy="40721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80491" y="5164517"/>
            <a:ext cx="15848778" cy="2531050"/>
          </a:xfrm>
        </p:spPr>
        <p:txBody>
          <a:bodyPr anchor="b"/>
          <a:lstStyle>
            <a:lvl1pPr marL="0" indent="0">
              <a:buNone/>
              <a:defRPr sz="7373" b="1"/>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2580491" y="7695568"/>
            <a:ext cx="15848778" cy="113190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965853" y="5164517"/>
            <a:ext cx="15926830" cy="2531050"/>
          </a:xfrm>
        </p:spPr>
        <p:txBody>
          <a:bodyPr anchor="b"/>
          <a:lstStyle>
            <a:lvl1pPr marL="0" indent="0">
              <a:buNone/>
              <a:defRPr sz="7373" b="1"/>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18965853" y="7695568"/>
            <a:ext cx="15926830" cy="113190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CBF638-6430-4368-8541-867F0B223B94}" type="datetimeFigureOut">
              <a:rPr lang="en-US" smtClean="0"/>
              <a:t>8/10/2018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370727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CBF638-6430-4368-8541-867F0B223B94}" type="datetimeFigureOut">
              <a:rPr lang="en-US" smtClean="0"/>
              <a:t>8/10/2018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337317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BF638-6430-4368-8541-867F0B223B94}" type="datetimeFigureOut">
              <a:rPr lang="en-US" smtClean="0"/>
              <a:t>8/10/2018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412599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0491" y="1404514"/>
            <a:ext cx="12082925" cy="4915800"/>
          </a:xfrm>
        </p:spPr>
        <p:txBody>
          <a:bodyPr anchor="b"/>
          <a:lstStyle>
            <a:lvl1pPr>
              <a:defRPr sz="9830"/>
            </a:lvl1pPr>
          </a:lstStyle>
          <a:p>
            <a:r>
              <a:rPr lang="en-US"/>
              <a:t>Click to edit Master title style</a:t>
            </a:r>
            <a:endParaRPr lang="en-US" dirty="0"/>
          </a:p>
        </p:txBody>
      </p:sp>
      <p:sp>
        <p:nvSpPr>
          <p:cNvPr id="3" name="Content Placeholder 2"/>
          <p:cNvSpPr>
            <a:spLocks noGrp="1"/>
          </p:cNvSpPr>
          <p:nvPr>
            <p:ph idx="1"/>
          </p:nvPr>
        </p:nvSpPr>
        <p:spPr>
          <a:xfrm>
            <a:off x="15926830" y="3033362"/>
            <a:ext cx="18965853" cy="14971731"/>
          </a:xfrm>
        </p:spPr>
        <p:txBody>
          <a:bodyPr/>
          <a:lstStyle>
            <a:lvl1pPr>
              <a:defRPr sz="9830"/>
            </a:lvl1pPr>
            <a:lvl2pPr>
              <a:defRPr sz="8602"/>
            </a:lvl2pPr>
            <a:lvl3pPr>
              <a:defRPr sz="7373"/>
            </a:lvl3pPr>
            <a:lvl4pPr>
              <a:defRPr sz="6144"/>
            </a:lvl4pPr>
            <a:lvl5pPr>
              <a:defRPr sz="6144"/>
            </a:lvl5pPr>
            <a:lvl6pPr>
              <a:defRPr sz="6144"/>
            </a:lvl6pPr>
            <a:lvl7pPr>
              <a:defRPr sz="6144"/>
            </a:lvl7pPr>
            <a:lvl8pPr>
              <a:defRPr sz="6144"/>
            </a:lvl8pPr>
            <a:lvl9pPr>
              <a:defRPr sz="614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0491" y="6320314"/>
            <a:ext cx="12082925" cy="11709163"/>
          </a:xfrm>
        </p:spPr>
        <p:txBody>
          <a:bodyPr/>
          <a:lstStyle>
            <a:lvl1pPr marL="0" indent="0">
              <a:buNone/>
              <a:defRPr sz="4915"/>
            </a:lvl1pPr>
            <a:lvl2pPr marL="1404518" indent="0">
              <a:buNone/>
              <a:defRPr sz="4301"/>
            </a:lvl2pPr>
            <a:lvl3pPr marL="2809037" indent="0">
              <a:buNone/>
              <a:defRPr sz="3686"/>
            </a:lvl3pPr>
            <a:lvl4pPr marL="4213555" indent="0">
              <a:buNone/>
              <a:defRPr sz="3072"/>
            </a:lvl4pPr>
            <a:lvl5pPr marL="5618074" indent="0">
              <a:buNone/>
              <a:defRPr sz="3072"/>
            </a:lvl5pPr>
            <a:lvl6pPr marL="7022592" indent="0">
              <a:buNone/>
              <a:defRPr sz="3072"/>
            </a:lvl6pPr>
            <a:lvl7pPr marL="8427110" indent="0">
              <a:buNone/>
              <a:defRPr sz="3072"/>
            </a:lvl7pPr>
            <a:lvl8pPr marL="9831629" indent="0">
              <a:buNone/>
              <a:defRPr sz="3072"/>
            </a:lvl8pPr>
            <a:lvl9pPr marL="11236147" indent="0">
              <a:buNone/>
              <a:defRPr sz="3072"/>
            </a:lvl9pPr>
          </a:lstStyle>
          <a:p>
            <a:pPr lvl="0"/>
            <a:r>
              <a:rPr lang="en-US"/>
              <a:t>Edit Master text styles</a:t>
            </a:r>
          </a:p>
        </p:txBody>
      </p:sp>
      <p:sp>
        <p:nvSpPr>
          <p:cNvPr id="5" name="Date Placeholder 4"/>
          <p:cNvSpPr>
            <a:spLocks noGrp="1"/>
          </p:cNvSpPr>
          <p:nvPr>
            <p:ph type="dt" sz="half" idx="10"/>
          </p:nvPr>
        </p:nvSpPr>
        <p:spPr/>
        <p:txBody>
          <a:bodyPr/>
          <a:lstStyle/>
          <a:p>
            <a:fld id="{28CBF638-6430-4368-8541-867F0B223B94}" type="datetimeFigureOut">
              <a:rPr lang="en-US" smtClean="0"/>
              <a:t>8/10/2018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391379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0491" y="1404514"/>
            <a:ext cx="12082925" cy="4915800"/>
          </a:xfrm>
        </p:spPr>
        <p:txBody>
          <a:bodyPr anchor="b"/>
          <a:lstStyle>
            <a:lvl1pPr>
              <a:defRPr sz="983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926830" y="3033362"/>
            <a:ext cx="18965853" cy="14971731"/>
          </a:xfrm>
        </p:spPr>
        <p:txBody>
          <a:bodyPr anchor="t"/>
          <a:lstStyle>
            <a:lvl1pPr marL="0" indent="0">
              <a:buNone/>
              <a:defRPr sz="9830"/>
            </a:lvl1pPr>
            <a:lvl2pPr marL="1404518" indent="0">
              <a:buNone/>
              <a:defRPr sz="8602"/>
            </a:lvl2pPr>
            <a:lvl3pPr marL="2809037" indent="0">
              <a:buNone/>
              <a:defRPr sz="7373"/>
            </a:lvl3pPr>
            <a:lvl4pPr marL="4213555" indent="0">
              <a:buNone/>
              <a:defRPr sz="6144"/>
            </a:lvl4pPr>
            <a:lvl5pPr marL="5618074" indent="0">
              <a:buNone/>
              <a:defRPr sz="6144"/>
            </a:lvl5pPr>
            <a:lvl6pPr marL="7022592" indent="0">
              <a:buNone/>
              <a:defRPr sz="6144"/>
            </a:lvl6pPr>
            <a:lvl7pPr marL="8427110" indent="0">
              <a:buNone/>
              <a:defRPr sz="6144"/>
            </a:lvl7pPr>
            <a:lvl8pPr marL="9831629" indent="0">
              <a:buNone/>
              <a:defRPr sz="6144"/>
            </a:lvl8pPr>
            <a:lvl9pPr marL="11236147" indent="0">
              <a:buNone/>
              <a:defRPr sz="6144"/>
            </a:lvl9pPr>
          </a:lstStyle>
          <a:p>
            <a:r>
              <a:rPr lang="en-US"/>
              <a:t>Click icon to add picture</a:t>
            </a:r>
            <a:endParaRPr lang="en-US" dirty="0"/>
          </a:p>
        </p:txBody>
      </p:sp>
      <p:sp>
        <p:nvSpPr>
          <p:cNvPr id="4" name="Text Placeholder 3"/>
          <p:cNvSpPr>
            <a:spLocks noGrp="1"/>
          </p:cNvSpPr>
          <p:nvPr>
            <p:ph type="body" sz="half" idx="2"/>
          </p:nvPr>
        </p:nvSpPr>
        <p:spPr>
          <a:xfrm>
            <a:off x="2580491" y="6320314"/>
            <a:ext cx="12082925" cy="11709163"/>
          </a:xfrm>
        </p:spPr>
        <p:txBody>
          <a:bodyPr/>
          <a:lstStyle>
            <a:lvl1pPr marL="0" indent="0">
              <a:buNone/>
              <a:defRPr sz="4915"/>
            </a:lvl1pPr>
            <a:lvl2pPr marL="1404518" indent="0">
              <a:buNone/>
              <a:defRPr sz="4301"/>
            </a:lvl2pPr>
            <a:lvl3pPr marL="2809037" indent="0">
              <a:buNone/>
              <a:defRPr sz="3686"/>
            </a:lvl3pPr>
            <a:lvl4pPr marL="4213555" indent="0">
              <a:buNone/>
              <a:defRPr sz="3072"/>
            </a:lvl4pPr>
            <a:lvl5pPr marL="5618074" indent="0">
              <a:buNone/>
              <a:defRPr sz="3072"/>
            </a:lvl5pPr>
            <a:lvl6pPr marL="7022592" indent="0">
              <a:buNone/>
              <a:defRPr sz="3072"/>
            </a:lvl6pPr>
            <a:lvl7pPr marL="8427110" indent="0">
              <a:buNone/>
              <a:defRPr sz="3072"/>
            </a:lvl7pPr>
            <a:lvl8pPr marL="9831629" indent="0">
              <a:buNone/>
              <a:defRPr sz="3072"/>
            </a:lvl8pPr>
            <a:lvl9pPr marL="11236147" indent="0">
              <a:buNone/>
              <a:defRPr sz="3072"/>
            </a:lvl9pPr>
          </a:lstStyle>
          <a:p>
            <a:pPr lvl="0"/>
            <a:r>
              <a:rPr lang="en-US"/>
              <a:t>Edit Master text styles</a:t>
            </a:r>
          </a:p>
        </p:txBody>
      </p:sp>
      <p:sp>
        <p:nvSpPr>
          <p:cNvPr id="5" name="Date Placeholder 4"/>
          <p:cNvSpPr>
            <a:spLocks noGrp="1"/>
          </p:cNvSpPr>
          <p:nvPr>
            <p:ph type="dt" sz="half" idx="10"/>
          </p:nvPr>
        </p:nvSpPr>
        <p:spPr/>
        <p:txBody>
          <a:bodyPr/>
          <a:lstStyle/>
          <a:p>
            <a:fld id="{28CBF638-6430-4368-8541-867F0B223B94}" type="datetimeFigureOut">
              <a:rPr lang="en-US" smtClean="0"/>
              <a:t>8/10/2018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EE6AFC-C220-49AC-8FCD-6EDE40718D90}" type="slidenum">
              <a:rPr lang="en-US" smtClean="0"/>
              <a:t>‹#›</a:t>
            </a:fld>
            <a:endParaRPr lang="en-US"/>
          </a:p>
        </p:txBody>
      </p:sp>
    </p:spTree>
    <p:extLst>
      <p:ext uri="{BB962C8B-B14F-4D97-AF65-F5344CB8AC3E}">
        <p14:creationId xmlns:p14="http://schemas.microsoft.com/office/powerpoint/2010/main" val="288287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75610" y="1121662"/>
            <a:ext cx="32312194" cy="40721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75610" y="5608303"/>
            <a:ext cx="32312194" cy="133672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75610" y="19526650"/>
            <a:ext cx="8429268" cy="1121661"/>
          </a:xfrm>
          <a:prstGeom prst="rect">
            <a:avLst/>
          </a:prstGeom>
        </p:spPr>
        <p:txBody>
          <a:bodyPr vert="horz" lIns="91440" tIns="45720" rIns="91440" bIns="45720" rtlCol="0" anchor="ctr"/>
          <a:lstStyle>
            <a:lvl1pPr algn="l">
              <a:defRPr sz="3686">
                <a:solidFill>
                  <a:schemeClr val="tx1">
                    <a:tint val="75000"/>
                  </a:schemeClr>
                </a:solidFill>
              </a:defRPr>
            </a:lvl1pPr>
          </a:lstStyle>
          <a:p>
            <a:fld id="{28CBF638-6430-4368-8541-867F0B223B94}" type="datetimeFigureOut">
              <a:rPr lang="en-US" smtClean="0"/>
              <a:t>8/10/2018</a:t>
            </a:fld>
            <a:endParaRPr lang="en-US"/>
          </a:p>
        </p:txBody>
      </p:sp>
      <p:sp>
        <p:nvSpPr>
          <p:cNvPr id="5" name="Footer Placeholder 4"/>
          <p:cNvSpPr>
            <a:spLocks noGrp="1"/>
          </p:cNvSpPr>
          <p:nvPr>
            <p:ph type="ftr" sz="quarter" idx="3"/>
          </p:nvPr>
        </p:nvSpPr>
        <p:spPr>
          <a:xfrm>
            <a:off x="12409756" y="19526650"/>
            <a:ext cx="12643902" cy="1121661"/>
          </a:xfrm>
          <a:prstGeom prst="rect">
            <a:avLst/>
          </a:prstGeom>
        </p:spPr>
        <p:txBody>
          <a:bodyPr vert="horz" lIns="91440" tIns="45720" rIns="91440" bIns="45720" rtlCol="0" anchor="ctr"/>
          <a:lstStyle>
            <a:lvl1pPr algn="ctr">
              <a:defRPr sz="368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458535" y="19526650"/>
            <a:ext cx="8429268" cy="1121661"/>
          </a:xfrm>
          <a:prstGeom prst="rect">
            <a:avLst/>
          </a:prstGeom>
        </p:spPr>
        <p:txBody>
          <a:bodyPr vert="horz" lIns="91440" tIns="45720" rIns="91440" bIns="45720" rtlCol="0" anchor="ctr"/>
          <a:lstStyle>
            <a:lvl1pPr algn="r">
              <a:defRPr sz="3686">
                <a:solidFill>
                  <a:schemeClr val="tx1">
                    <a:tint val="75000"/>
                  </a:schemeClr>
                </a:solidFill>
              </a:defRPr>
            </a:lvl1pPr>
          </a:lstStyle>
          <a:p>
            <a:fld id="{4AEE6AFC-C220-49AC-8FCD-6EDE40718D90}" type="slidenum">
              <a:rPr lang="en-US" smtClean="0"/>
              <a:t>‹#›</a:t>
            </a:fld>
            <a:endParaRPr lang="en-US"/>
          </a:p>
        </p:txBody>
      </p:sp>
    </p:spTree>
    <p:extLst>
      <p:ext uri="{BB962C8B-B14F-4D97-AF65-F5344CB8AC3E}">
        <p14:creationId xmlns:p14="http://schemas.microsoft.com/office/powerpoint/2010/main" val="8822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09037" rtl="0" eaLnBrk="1" latinLnBrk="0" hangingPunct="1">
        <a:lnSpc>
          <a:spcPct val="90000"/>
        </a:lnSpc>
        <a:spcBef>
          <a:spcPct val="0"/>
        </a:spcBef>
        <a:buNone/>
        <a:defRPr sz="13517" kern="1200">
          <a:solidFill>
            <a:schemeClr val="tx1"/>
          </a:solidFill>
          <a:latin typeface="+mj-lt"/>
          <a:ea typeface="+mj-ea"/>
          <a:cs typeface="+mj-cs"/>
        </a:defRPr>
      </a:lvl1pPr>
    </p:titleStyle>
    <p:bodyStyle>
      <a:lvl1pPr marL="702259" indent="-702259" algn="l" defTabSz="2809037" rtl="0" eaLnBrk="1" latinLnBrk="0" hangingPunct="1">
        <a:lnSpc>
          <a:spcPct val="90000"/>
        </a:lnSpc>
        <a:spcBef>
          <a:spcPts val="3072"/>
        </a:spcBef>
        <a:buFont typeface="Arial" panose="020B0604020202020204" pitchFamily="34" charset="0"/>
        <a:buChar char="•"/>
        <a:defRPr sz="8602" kern="1200">
          <a:solidFill>
            <a:schemeClr val="tx1"/>
          </a:solidFill>
          <a:latin typeface="+mn-lt"/>
          <a:ea typeface="+mn-ea"/>
          <a:cs typeface="+mn-cs"/>
        </a:defRPr>
      </a:lvl1pPr>
      <a:lvl2pPr marL="2106778" indent="-702259" algn="l" defTabSz="2809037" rtl="0" eaLnBrk="1" latinLnBrk="0" hangingPunct="1">
        <a:lnSpc>
          <a:spcPct val="90000"/>
        </a:lnSpc>
        <a:spcBef>
          <a:spcPts val="1536"/>
        </a:spcBef>
        <a:buFont typeface="Arial" panose="020B0604020202020204" pitchFamily="34" charset="0"/>
        <a:buChar char="•"/>
        <a:defRPr sz="7373" kern="1200">
          <a:solidFill>
            <a:schemeClr val="tx1"/>
          </a:solidFill>
          <a:latin typeface="+mn-lt"/>
          <a:ea typeface="+mn-ea"/>
          <a:cs typeface="+mn-cs"/>
        </a:defRPr>
      </a:lvl2pPr>
      <a:lvl3pPr marL="3511296" indent="-702259" algn="l" defTabSz="2809037" rtl="0" eaLnBrk="1" latinLnBrk="0" hangingPunct="1">
        <a:lnSpc>
          <a:spcPct val="90000"/>
        </a:lnSpc>
        <a:spcBef>
          <a:spcPts val="1536"/>
        </a:spcBef>
        <a:buFont typeface="Arial" panose="020B0604020202020204" pitchFamily="34" charset="0"/>
        <a:buChar char="•"/>
        <a:defRPr sz="6144" kern="1200">
          <a:solidFill>
            <a:schemeClr val="tx1"/>
          </a:solidFill>
          <a:latin typeface="+mn-lt"/>
          <a:ea typeface="+mn-ea"/>
          <a:cs typeface="+mn-cs"/>
        </a:defRPr>
      </a:lvl3pPr>
      <a:lvl4pPr marL="4915814"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4pPr>
      <a:lvl5pPr marL="6320333"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5pPr>
      <a:lvl6pPr marL="7724851"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6pPr>
      <a:lvl7pPr marL="9129370"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7pPr>
      <a:lvl8pPr marL="10533888"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8pPr>
      <a:lvl9pPr marL="11938406" indent="-702259" algn="l" defTabSz="2809037" rtl="0" eaLnBrk="1" latinLnBrk="0" hangingPunct="1">
        <a:lnSpc>
          <a:spcPct val="90000"/>
        </a:lnSpc>
        <a:spcBef>
          <a:spcPts val="1536"/>
        </a:spcBef>
        <a:buFont typeface="Arial" panose="020B0604020202020204" pitchFamily="34" charset="0"/>
        <a:buChar char="•"/>
        <a:defRPr sz="5530" kern="1200">
          <a:solidFill>
            <a:schemeClr val="tx1"/>
          </a:solidFill>
          <a:latin typeface="+mn-lt"/>
          <a:ea typeface="+mn-ea"/>
          <a:cs typeface="+mn-cs"/>
        </a:defRPr>
      </a:lvl9pPr>
    </p:bodyStyle>
    <p:otherStyle>
      <a:defPPr>
        <a:defRPr lang="en-US"/>
      </a:defPPr>
      <a:lvl1pPr marL="0" algn="l" defTabSz="2809037" rtl="0" eaLnBrk="1" latinLnBrk="0" hangingPunct="1">
        <a:defRPr sz="5530" kern="1200">
          <a:solidFill>
            <a:schemeClr val="tx1"/>
          </a:solidFill>
          <a:latin typeface="+mn-lt"/>
          <a:ea typeface="+mn-ea"/>
          <a:cs typeface="+mn-cs"/>
        </a:defRPr>
      </a:lvl1pPr>
      <a:lvl2pPr marL="1404518" algn="l" defTabSz="2809037" rtl="0" eaLnBrk="1" latinLnBrk="0" hangingPunct="1">
        <a:defRPr sz="5530" kern="1200">
          <a:solidFill>
            <a:schemeClr val="tx1"/>
          </a:solidFill>
          <a:latin typeface="+mn-lt"/>
          <a:ea typeface="+mn-ea"/>
          <a:cs typeface="+mn-cs"/>
        </a:defRPr>
      </a:lvl2pPr>
      <a:lvl3pPr marL="2809037" algn="l" defTabSz="2809037" rtl="0" eaLnBrk="1" latinLnBrk="0" hangingPunct="1">
        <a:defRPr sz="5530" kern="1200">
          <a:solidFill>
            <a:schemeClr val="tx1"/>
          </a:solidFill>
          <a:latin typeface="+mn-lt"/>
          <a:ea typeface="+mn-ea"/>
          <a:cs typeface="+mn-cs"/>
        </a:defRPr>
      </a:lvl3pPr>
      <a:lvl4pPr marL="4213555" algn="l" defTabSz="2809037" rtl="0" eaLnBrk="1" latinLnBrk="0" hangingPunct="1">
        <a:defRPr sz="5530" kern="1200">
          <a:solidFill>
            <a:schemeClr val="tx1"/>
          </a:solidFill>
          <a:latin typeface="+mn-lt"/>
          <a:ea typeface="+mn-ea"/>
          <a:cs typeface="+mn-cs"/>
        </a:defRPr>
      </a:lvl4pPr>
      <a:lvl5pPr marL="5618074" algn="l" defTabSz="2809037" rtl="0" eaLnBrk="1" latinLnBrk="0" hangingPunct="1">
        <a:defRPr sz="5530" kern="1200">
          <a:solidFill>
            <a:schemeClr val="tx1"/>
          </a:solidFill>
          <a:latin typeface="+mn-lt"/>
          <a:ea typeface="+mn-ea"/>
          <a:cs typeface="+mn-cs"/>
        </a:defRPr>
      </a:lvl5pPr>
      <a:lvl6pPr marL="7022592" algn="l" defTabSz="2809037" rtl="0" eaLnBrk="1" latinLnBrk="0" hangingPunct="1">
        <a:defRPr sz="5530" kern="1200">
          <a:solidFill>
            <a:schemeClr val="tx1"/>
          </a:solidFill>
          <a:latin typeface="+mn-lt"/>
          <a:ea typeface="+mn-ea"/>
          <a:cs typeface="+mn-cs"/>
        </a:defRPr>
      </a:lvl6pPr>
      <a:lvl7pPr marL="8427110" algn="l" defTabSz="2809037" rtl="0" eaLnBrk="1" latinLnBrk="0" hangingPunct="1">
        <a:defRPr sz="5530" kern="1200">
          <a:solidFill>
            <a:schemeClr val="tx1"/>
          </a:solidFill>
          <a:latin typeface="+mn-lt"/>
          <a:ea typeface="+mn-ea"/>
          <a:cs typeface="+mn-cs"/>
        </a:defRPr>
      </a:lvl7pPr>
      <a:lvl8pPr marL="9831629" algn="l" defTabSz="2809037" rtl="0" eaLnBrk="1" latinLnBrk="0" hangingPunct="1">
        <a:defRPr sz="5530" kern="1200">
          <a:solidFill>
            <a:schemeClr val="tx1"/>
          </a:solidFill>
          <a:latin typeface="+mn-lt"/>
          <a:ea typeface="+mn-ea"/>
          <a:cs typeface="+mn-cs"/>
        </a:defRPr>
      </a:lvl8pPr>
      <a:lvl9pPr marL="11236147" algn="l" defTabSz="2809037"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microsoft.com/office/2007/relationships/hdphoto" Target="../media/hdphoto2.wdp"/><Relationship Id="rId18" Type="http://schemas.openxmlformats.org/officeDocument/2006/relationships/image" Target="../media/image8.png"/><Relationship Id="rId3" Type="http://schemas.microsoft.com/office/2007/relationships/media" Target="../media/media2.mp4"/><Relationship Id="rId21" Type="http://schemas.openxmlformats.org/officeDocument/2006/relationships/image" Target="../media/image10.jpeg"/><Relationship Id="rId7" Type="http://schemas.openxmlformats.org/officeDocument/2006/relationships/slideLayout" Target="../slideLayouts/slideLayout7.xml"/><Relationship Id="rId12" Type="http://schemas.openxmlformats.org/officeDocument/2006/relationships/image" Target="../media/image3.png"/><Relationship Id="rId17" Type="http://schemas.openxmlformats.org/officeDocument/2006/relationships/image" Target="../media/image7.png"/><Relationship Id="rId2" Type="http://schemas.openxmlformats.org/officeDocument/2006/relationships/video" Target="../media/media1.MOV"/><Relationship Id="rId16" Type="http://schemas.openxmlformats.org/officeDocument/2006/relationships/image" Target="../media/image6.png"/><Relationship Id="rId20" Type="http://schemas.openxmlformats.org/officeDocument/2006/relationships/hyperlink" Target="https://www.youtube.com/watch?v=6MD2B4HzIvo#action=share" TargetMode="External"/><Relationship Id="rId1" Type="http://schemas.microsoft.com/office/2007/relationships/media" Target="../media/media1.MOV"/><Relationship Id="rId6" Type="http://schemas.openxmlformats.org/officeDocument/2006/relationships/video" Target="../media/media3.mp4"/><Relationship Id="rId11" Type="http://schemas.microsoft.com/office/2007/relationships/hdphoto" Target="../media/hdphoto1.wdp"/><Relationship Id="rId5" Type="http://schemas.microsoft.com/office/2007/relationships/media" Target="../media/media3.mp4"/><Relationship Id="rId15" Type="http://schemas.openxmlformats.org/officeDocument/2006/relationships/image" Target="../media/image5.png"/><Relationship Id="rId10" Type="http://schemas.openxmlformats.org/officeDocument/2006/relationships/image" Target="../media/image2.png"/><Relationship Id="rId19" Type="http://schemas.openxmlformats.org/officeDocument/2006/relationships/image" Target="../media/image9.gif"/><Relationship Id="rId4" Type="http://schemas.openxmlformats.org/officeDocument/2006/relationships/video" Target="../media/media2.mp4"/><Relationship Id="rId9" Type="http://schemas.openxmlformats.org/officeDocument/2006/relationships/image" Target="../media/image1.png"/><Relationship Id="rId1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5" y="20190"/>
            <a:ext cx="37462968" cy="210677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7972"/>
            <a:endParaRPr lang="en-US" sz="366" dirty="0">
              <a:solidFill>
                <a:prstClr val="white"/>
              </a:solidFill>
              <a:latin typeface="Calibri" panose="020F0502020204030204"/>
            </a:endParaRPr>
          </a:p>
        </p:txBody>
      </p:sp>
      <p:sp>
        <p:nvSpPr>
          <p:cNvPr id="216" name="TextBox 215"/>
          <p:cNvSpPr txBox="1"/>
          <p:nvPr/>
        </p:nvSpPr>
        <p:spPr>
          <a:xfrm>
            <a:off x="6789384" y="4761033"/>
            <a:ext cx="1525444" cy="220510"/>
          </a:xfrm>
          <a:prstGeom prst="rect">
            <a:avLst/>
          </a:prstGeom>
          <a:noFill/>
        </p:spPr>
        <p:txBody>
          <a:bodyPr wrap="square" rtlCol="0">
            <a:spAutoFit/>
          </a:bodyPr>
          <a:lstStyle/>
          <a:p>
            <a:pPr algn="ctr" defTabSz="97972"/>
            <a:r>
              <a:rPr lang="en-US" sz="833" b="1" dirty="0">
                <a:solidFill>
                  <a:srgbClr val="1B1B63"/>
                </a:solidFill>
                <a:latin typeface="Arial" panose="020B0604020202020204" pitchFamily="34" charset="0"/>
                <a:cs typeface="Arial" panose="020B0604020202020204" pitchFamily="34" charset="0"/>
              </a:rPr>
              <a:t>REFERENCES</a:t>
            </a:r>
          </a:p>
        </p:txBody>
      </p:sp>
      <p:grpSp>
        <p:nvGrpSpPr>
          <p:cNvPr id="73" name="Group 72">
            <a:extLst>
              <a:ext uri="{FF2B5EF4-FFF2-40B4-BE49-F238E27FC236}">
                <a16:creationId xmlns:a16="http://schemas.microsoft.com/office/drawing/2014/main" id="{A26E3601-7432-4EE8-9C08-FF00C5F30D81}"/>
              </a:ext>
            </a:extLst>
          </p:cNvPr>
          <p:cNvGrpSpPr/>
          <p:nvPr/>
        </p:nvGrpSpPr>
        <p:grpSpPr>
          <a:xfrm>
            <a:off x="445" y="0"/>
            <a:ext cx="37462968" cy="22590078"/>
            <a:chOff x="1714500" y="190634"/>
            <a:chExt cx="8763000" cy="6846180"/>
          </a:xfrm>
        </p:grpSpPr>
        <p:grpSp>
          <p:nvGrpSpPr>
            <p:cNvPr id="70" name="Group 69">
              <a:extLst>
                <a:ext uri="{FF2B5EF4-FFF2-40B4-BE49-F238E27FC236}">
                  <a16:creationId xmlns:a16="http://schemas.microsoft.com/office/drawing/2014/main" id="{116D074D-D357-4EE1-A944-913B31B1BD1C}"/>
                </a:ext>
              </a:extLst>
            </p:cNvPr>
            <p:cNvGrpSpPr/>
            <p:nvPr/>
          </p:nvGrpSpPr>
          <p:grpSpPr>
            <a:xfrm>
              <a:off x="8153326" y="5237923"/>
              <a:ext cx="2243026" cy="1086328"/>
              <a:chOff x="8153326" y="5237923"/>
              <a:chExt cx="2243026" cy="1086328"/>
            </a:xfrm>
          </p:grpSpPr>
          <p:sp>
            <p:nvSpPr>
              <p:cNvPr id="145" name="Rectangle 144"/>
              <p:cNvSpPr/>
              <p:nvPr/>
            </p:nvSpPr>
            <p:spPr>
              <a:xfrm>
                <a:off x="8153326" y="5237923"/>
                <a:ext cx="2243026" cy="1086328"/>
              </a:xfrm>
              <a:prstGeom prst="rect">
                <a:avLst/>
              </a:prstGeom>
              <a:solidFill>
                <a:srgbClr val="DDE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972"/>
                <a:endParaRPr lang="en-US" sz="366" dirty="0">
                  <a:solidFill>
                    <a:prstClr val="white"/>
                  </a:solidFill>
                  <a:latin typeface="Calibri" panose="020F0502020204030204"/>
                </a:endParaRPr>
              </a:p>
            </p:txBody>
          </p:sp>
          <p:sp>
            <p:nvSpPr>
              <p:cNvPr id="167" name="TextBox 166"/>
              <p:cNvSpPr txBox="1"/>
              <p:nvPr/>
            </p:nvSpPr>
            <p:spPr>
              <a:xfrm>
                <a:off x="8202599" y="5293822"/>
                <a:ext cx="2144480" cy="848804"/>
              </a:xfrm>
              <a:prstGeom prst="rect">
                <a:avLst/>
              </a:prstGeom>
              <a:noFill/>
            </p:spPr>
            <p:txBody>
              <a:bodyPr wrap="square" rtlCol="0">
                <a:spAutoFit/>
              </a:bodyPr>
              <a:lstStyle/>
              <a:p>
                <a:pPr algn="ctr" defTabSz="97972"/>
                <a:r>
                  <a:rPr lang="en-US" sz="3600" b="1" dirty="0">
                    <a:solidFill>
                      <a:srgbClr val="1B1B63"/>
                    </a:solidFill>
                    <a:latin typeface="Arial" panose="020B0604020202020204" pitchFamily="34" charset="0"/>
                    <a:cs typeface="Arial" panose="020B0604020202020204" pitchFamily="34" charset="0"/>
                  </a:rPr>
                  <a:t>ACKNOWLEDGEMENTS</a:t>
                </a:r>
              </a:p>
              <a:p>
                <a:pPr algn="just" defTabSz="97972"/>
                <a:r>
                  <a:rPr lang="en-US" sz="2800" dirty="0">
                    <a:solidFill>
                      <a:prstClr val="black"/>
                    </a:solidFill>
                    <a:latin typeface="Arial" panose="020B0604020202020204" pitchFamily="34" charset="0"/>
                    <a:cs typeface="Arial" panose="020B0604020202020204" pitchFamily="34" charset="0"/>
                  </a:rPr>
                  <a:t>Special thanks to the Johnson &amp; Johnson program for funding this amazing research experience and providing valuable mentorship and workshop opportunities. I would also like to thank Dr. Dena </a:t>
                </a:r>
                <a:r>
                  <a:rPr lang="en-US" sz="2800" dirty="0" err="1">
                    <a:solidFill>
                      <a:prstClr val="black"/>
                    </a:solidFill>
                    <a:latin typeface="Arial" panose="020B0604020202020204" pitchFamily="34" charset="0"/>
                    <a:cs typeface="Arial" panose="020B0604020202020204" pitchFamily="34" charset="0"/>
                  </a:rPr>
                  <a:t>Shahriari</a:t>
                </a:r>
                <a:r>
                  <a:rPr lang="en-US" sz="2800" dirty="0">
                    <a:solidFill>
                      <a:prstClr val="black"/>
                    </a:solidFill>
                    <a:latin typeface="Arial" panose="020B0604020202020204" pitchFamily="34" charset="0"/>
                    <a:cs typeface="Arial" panose="020B0604020202020204" pitchFamily="34" charset="0"/>
                  </a:rPr>
                  <a:t> for being an exceptional research mentor.</a:t>
                </a:r>
              </a:p>
            </p:txBody>
          </p:sp>
        </p:grpSp>
        <p:grpSp>
          <p:nvGrpSpPr>
            <p:cNvPr id="72" name="Group 71">
              <a:extLst>
                <a:ext uri="{FF2B5EF4-FFF2-40B4-BE49-F238E27FC236}">
                  <a16:creationId xmlns:a16="http://schemas.microsoft.com/office/drawing/2014/main" id="{F4B7343E-BEA6-476E-8098-90C95D8B44DE}"/>
                </a:ext>
              </a:extLst>
            </p:cNvPr>
            <p:cNvGrpSpPr/>
            <p:nvPr/>
          </p:nvGrpSpPr>
          <p:grpSpPr>
            <a:xfrm>
              <a:off x="1714500" y="190634"/>
              <a:ext cx="8763000" cy="1163575"/>
              <a:chOff x="1714500" y="190634"/>
              <a:chExt cx="8763000" cy="1163575"/>
            </a:xfrm>
          </p:grpSpPr>
          <p:sp>
            <p:nvSpPr>
              <p:cNvPr id="5" name="Rectangle 4"/>
              <p:cNvSpPr/>
              <p:nvPr/>
            </p:nvSpPr>
            <p:spPr>
              <a:xfrm>
                <a:off x="1714500" y="190634"/>
                <a:ext cx="8763000" cy="1163575"/>
              </a:xfrm>
              <a:prstGeom prst="rect">
                <a:avLst/>
              </a:prstGeom>
              <a:solidFill>
                <a:srgbClr val="1E1E70"/>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972"/>
                <a:endParaRPr lang="en-US" sz="366" dirty="0">
                  <a:solidFill>
                    <a:prstClr val="white"/>
                  </a:solidFill>
                  <a:latin typeface="Calibri" panose="020F0502020204030204"/>
                </a:endParaRPr>
              </a:p>
            </p:txBody>
          </p:sp>
          <p:sp>
            <p:nvSpPr>
              <p:cNvPr id="6" name="TextBox 5"/>
              <p:cNvSpPr txBox="1"/>
              <p:nvPr/>
            </p:nvSpPr>
            <p:spPr>
              <a:xfrm>
                <a:off x="2150214" y="359814"/>
                <a:ext cx="8043649" cy="788175"/>
              </a:xfrm>
              <a:prstGeom prst="rect">
                <a:avLst/>
              </a:prstGeom>
              <a:noFill/>
            </p:spPr>
            <p:txBody>
              <a:bodyPr wrap="square" rtlCol="0">
                <a:spAutoFit/>
              </a:bodyPr>
              <a:lstStyle/>
              <a:p>
                <a:pPr algn="ctr" defTabSz="97972">
                  <a:spcAft>
                    <a:spcPts val="1200"/>
                  </a:spcAft>
                </a:pPr>
                <a:r>
                  <a:rPr lang="en-US" sz="6000" b="1" dirty="0">
                    <a:solidFill>
                      <a:prstClr val="white"/>
                    </a:solidFill>
                    <a:latin typeface="Arial" panose="020B0604020202020204" pitchFamily="34" charset="0"/>
                    <a:cs typeface="Arial" panose="020B0604020202020204" pitchFamily="34" charset="0"/>
                  </a:rPr>
                  <a:t>OPTICALLY STIMULATED NERVE REGENERATION IN SPINAL CORD</a:t>
                </a:r>
              </a:p>
              <a:p>
                <a:pPr algn="ctr" defTabSz="97972">
                  <a:spcBef>
                    <a:spcPts val="600"/>
                  </a:spcBef>
                </a:pPr>
                <a:r>
                  <a:rPr lang="en-US" sz="4400" b="1" dirty="0">
                    <a:solidFill>
                      <a:prstClr val="white"/>
                    </a:solidFill>
                    <a:latin typeface="Arial" panose="020B0604020202020204" pitchFamily="34" charset="0"/>
                    <a:cs typeface="Arial" panose="020B0604020202020204" pitchFamily="34" charset="0"/>
                  </a:rPr>
                  <a:t>Haley O. Higginbotham</a:t>
                </a:r>
                <a:r>
                  <a:rPr lang="en-US" sz="4400" b="1" baseline="30000" dirty="0">
                    <a:solidFill>
                      <a:prstClr val="white"/>
                    </a:solidFill>
                    <a:latin typeface="Arial" panose="020B0604020202020204" pitchFamily="34" charset="0"/>
                    <a:cs typeface="Arial" panose="020B0604020202020204" pitchFamily="34" charset="0"/>
                  </a:rPr>
                  <a:t>1,2</a:t>
                </a:r>
                <a:r>
                  <a:rPr lang="en-US" sz="4400" b="1" dirty="0">
                    <a:solidFill>
                      <a:prstClr val="white"/>
                    </a:solidFill>
                    <a:latin typeface="Arial" panose="020B0604020202020204" pitchFamily="34" charset="0"/>
                    <a:cs typeface="Arial" panose="020B0604020202020204" pitchFamily="34" charset="0"/>
                  </a:rPr>
                  <a:t>, Dena Shahriari</a:t>
                </a:r>
                <a:r>
                  <a:rPr lang="en-US" sz="4400" b="1" baseline="30000" dirty="0">
                    <a:solidFill>
                      <a:prstClr val="white"/>
                    </a:solidFill>
                    <a:latin typeface="Arial" panose="020B0604020202020204" pitchFamily="34" charset="0"/>
                    <a:cs typeface="Arial" panose="020B0604020202020204" pitchFamily="34" charset="0"/>
                  </a:rPr>
                  <a:t>2</a:t>
                </a:r>
                <a:r>
                  <a:rPr lang="en-US" sz="4400" b="1" dirty="0">
                    <a:solidFill>
                      <a:prstClr val="white"/>
                    </a:solidFill>
                    <a:latin typeface="Arial" panose="020B0604020202020204" pitchFamily="34" charset="0"/>
                    <a:cs typeface="Arial" panose="020B0604020202020204" pitchFamily="34" charset="0"/>
                  </a:rPr>
                  <a:t>, Polina Anikeeva</a:t>
                </a:r>
                <a:r>
                  <a:rPr lang="en-US" sz="4400" b="1" baseline="30000" dirty="0">
                    <a:solidFill>
                      <a:prstClr val="white"/>
                    </a:solidFill>
                    <a:latin typeface="Arial" panose="020B0604020202020204" pitchFamily="34" charset="0"/>
                    <a:cs typeface="Arial" panose="020B0604020202020204" pitchFamily="34" charset="0"/>
                  </a:rPr>
                  <a:t>2</a:t>
                </a:r>
                <a:endParaRPr lang="en-US" sz="4400" b="1" dirty="0">
                  <a:solidFill>
                    <a:prstClr val="white"/>
                  </a:solidFill>
                  <a:latin typeface="Arial" panose="020B0604020202020204" pitchFamily="34" charset="0"/>
                  <a:cs typeface="Arial" panose="020B0604020202020204" pitchFamily="34" charset="0"/>
                </a:endParaRPr>
              </a:p>
              <a:p>
                <a:pPr algn="ctr" defTabSz="97972"/>
                <a:r>
                  <a:rPr lang="en-US" sz="4400" i="1" baseline="30000" dirty="0">
                    <a:solidFill>
                      <a:prstClr val="white"/>
                    </a:solidFill>
                    <a:latin typeface="Arial" panose="020B0604020202020204" pitchFamily="34" charset="0"/>
                    <a:cs typeface="Arial" panose="020B0604020202020204" pitchFamily="34" charset="0"/>
                  </a:rPr>
                  <a:t>1 </a:t>
                </a:r>
                <a:r>
                  <a:rPr lang="en-US" sz="4400" i="1" dirty="0">
                    <a:solidFill>
                      <a:prstClr val="white"/>
                    </a:solidFill>
                    <a:latin typeface="Arial" panose="020B0604020202020204" pitchFamily="34" charset="0"/>
                    <a:cs typeface="Arial" panose="020B0604020202020204" pitchFamily="34" charset="0"/>
                  </a:rPr>
                  <a:t>Johnson &amp; Johnson UROP Scholars Program, </a:t>
                </a:r>
                <a:r>
                  <a:rPr lang="en-US" sz="4400" i="1" baseline="30000" dirty="0">
                    <a:solidFill>
                      <a:prstClr val="white"/>
                    </a:solidFill>
                    <a:latin typeface="Arial" panose="020B0604020202020204" pitchFamily="34" charset="0"/>
                    <a:cs typeface="Arial" panose="020B0604020202020204" pitchFamily="34" charset="0"/>
                  </a:rPr>
                  <a:t>2</a:t>
                </a:r>
                <a:r>
                  <a:rPr lang="en-US" sz="4400" i="1" dirty="0">
                    <a:solidFill>
                      <a:prstClr val="white"/>
                    </a:solidFill>
                    <a:latin typeface="Arial" panose="020B0604020202020204" pitchFamily="34" charset="0"/>
                    <a:cs typeface="Arial" panose="020B0604020202020204" pitchFamily="34" charset="0"/>
                  </a:rPr>
                  <a:t>Bioelectronics Group, MIT, Cambridge MA, 02139</a:t>
                </a:r>
              </a:p>
            </p:txBody>
          </p:sp>
          <p:grpSp>
            <p:nvGrpSpPr>
              <p:cNvPr id="276" name="Group 275">
                <a:extLst>
                  <a:ext uri="{FF2B5EF4-FFF2-40B4-BE49-F238E27FC236}">
                    <a16:creationId xmlns:a16="http://schemas.microsoft.com/office/drawing/2014/main" id="{EDBFD86C-006F-4FC6-9F52-31C21C69E9EA}"/>
                  </a:ext>
                </a:extLst>
              </p:cNvPr>
              <p:cNvGrpSpPr/>
              <p:nvPr/>
            </p:nvGrpSpPr>
            <p:grpSpPr>
              <a:xfrm>
                <a:off x="2145904" y="441827"/>
                <a:ext cx="7976502" cy="664302"/>
                <a:chOff x="2145904" y="441827"/>
                <a:chExt cx="7976502" cy="664302"/>
              </a:xfrm>
            </p:grpSpPr>
            <p:pic>
              <p:nvPicPr>
                <p:cNvPr id="248" name="Picture 247">
                  <a:extLst>
                    <a:ext uri="{FF2B5EF4-FFF2-40B4-BE49-F238E27FC236}">
                      <a16:creationId xmlns:a16="http://schemas.microsoft.com/office/drawing/2014/main" id="{5AEEE966-C9FD-41E5-B352-134C5A9645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5904" y="441827"/>
                  <a:ext cx="598382" cy="664302"/>
                </a:xfrm>
                <a:prstGeom prst="rect">
                  <a:avLst/>
                </a:prstGeom>
              </p:spPr>
            </p:pic>
            <p:pic>
              <p:nvPicPr>
                <p:cNvPr id="252" name="Picture 251">
                  <a:extLst>
                    <a:ext uri="{FF2B5EF4-FFF2-40B4-BE49-F238E27FC236}">
                      <a16:creationId xmlns:a16="http://schemas.microsoft.com/office/drawing/2014/main" id="{5529BFFD-AF16-4F3C-9537-3ED2FBE5683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962" b="99038" l="211" r="11498"/>
                          </a14:imgEffect>
                        </a14:imgLayer>
                      </a14:imgProps>
                    </a:ext>
                    <a:ext uri="{28A0092B-C50C-407E-A947-70E740481C1C}">
                      <a14:useLocalDpi xmlns:a14="http://schemas.microsoft.com/office/drawing/2010/main" val="0"/>
                    </a:ext>
                  </a:extLst>
                </a:blip>
                <a:srcRect r="88187"/>
                <a:stretch/>
              </p:blipFill>
              <p:spPr>
                <a:xfrm>
                  <a:off x="9435648" y="441827"/>
                  <a:ext cx="686758" cy="637790"/>
                </a:xfrm>
                <a:prstGeom prst="rect">
                  <a:avLst/>
                </a:prstGeom>
              </p:spPr>
            </p:pic>
          </p:grpSp>
        </p:grpSp>
        <p:grpSp>
          <p:nvGrpSpPr>
            <p:cNvPr id="71" name="Group 70">
              <a:extLst>
                <a:ext uri="{FF2B5EF4-FFF2-40B4-BE49-F238E27FC236}">
                  <a16:creationId xmlns:a16="http://schemas.microsoft.com/office/drawing/2014/main" id="{639E059C-ACAB-41C6-92AC-9A309BC57D9D}"/>
                </a:ext>
              </a:extLst>
            </p:cNvPr>
            <p:cNvGrpSpPr/>
            <p:nvPr/>
          </p:nvGrpSpPr>
          <p:grpSpPr>
            <a:xfrm>
              <a:off x="4144507" y="1520988"/>
              <a:ext cx="3905378" cy="1401059"/>
              <a:chOff x="4144507" y="1520988"/>
              <a:chExt cx="3905378" cy="1401059"/>
            </a:xfrm>
          </p:grpSpPr>
          <p:sp>
            <p:nvSpPr>
              <p:cNvPr id="206" name="Rectangle 205">
                <a:extLst>
                  <a:ext uri="{FF2B5EF4-FFF2-40B4-BE49-F238E27FC236}">
                    <a16:creationId xmlns:a16="http://schemas.microsoft.com/office/drawing/2014/main" id="{EE54D961-51D6-48B5-9144-7BFBCE801BBF}"/>
                  </a:ext>
                </a:extLst>
              </p:cNvPr>
              <p:cNvSpPr/>
              <p:nvPr/>
            </p:nvSpPr>
            <p:spPr>
              <a:xfrm>
                <a:off x="4144507" y="1520988"/>
                <a:ext cx="3905378" cy="1401059"/>
              </a:xfrm>
              <a:prstGeom prst="rect">
                <a:avLst/>
              </a:prstGeom>
              <a:solidFill>
                <a:srgbClr val="DDE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972"/>
                <a:endParaRPr lang="en-US" sz="366" dirty="0">
                  <a:solidFill>
                    <a:prstClr val="white"/>
                  </a:solidFill>
                  <a:latin typeface="Calibri" panose="020F0502020204030204"/>
                </a:endParaRPr>
              </a:p>
            </p:txBody>
          </p:sp>
          <p:sp>
            <p:nvSpPr>
              <p:cNvPr id="208" name="TextBox 207">
                <a:extLst>
                  <a:ext uri="{FF2B5EF4-FFF2-40B4-BE49-F238E27FC236}">
                    <a16:creationId xmlns:a16="http://schemas.microsoft.com/office/drawing/2014/main" id="{AC7B974F-4A04-45D1-8164-4A86D9114A58}"/>
                  </a:ext>
                </a:extLst>
              </p:cNvPr>
              <p:cNvSpPr txBox="1"/>
              <p:nvPr/>
            </p:nvSpPr>
            <p:spPr>
              <a:xfrm>
                <a:off x="4187118" y="1612845"/>
                <a:ext cx="3822828" cy="1109975"/>
              </a:xfrm>
              <a:prstGeom prst="rect">
                <a:avLst/>
              </a:prstGeom>
              <a:noFill/>
            </p:spPr>
            <p:txBody>
              <a:bodyPr wrap="square" rtlCol="0">
                <a:spAutoFit/>
              </a:bodyPr>
              <a:lstStyle/>
              <a:p>
                <a:pPr algn="ctr" defTabSz="97972"/>
                <a:r>
                  <a:rPr lang="en-US" sz="3600" b="1" dirty="0">
                    <a:solidFill>
                      <a:srgbClr val="1B1B63"/>
                    </a:solidFill>
                    <a:latin typeface="Arial" panose="020B0604020202020204" pitchFamily="34" charset="0"/>
                    <a:cs typeface="Arial" panose="020B0604020202020204" pitchFamily="34" charset="0"/>
                  </a:rPr>
                  <a:t>ABSTRACT</a:t>
                </a:r>
              </a:p>
              <a:p>
                <a:pPr algn="just" defTabSz="97972"/>
                <a:r>
                  <a:rPr lang="en-US" sz="2800" dirty="0">
                    <a:solidFill>
                      <a:prstClr val="black"/>
                    </a:solidFill>
                    <a:latin typeface="Arial" panose="020B0604020202020204" pitchFamily="34" charset="0"/>
                    <a:cs typeface="Arial" panose="020B0604020202020204" pitchFamily="34" charset="0"/>
                  </a:rPr>
                  <a:t>We are interested in studying the effects of optical stimulation on nerve regeneration in the spinal cord. Towards this end, a spinal cord injury will be induced in an </a:t>
                </a:r>
                <a:r>
                  <a:rPr lang="en-US" sz="2800" dirty="0" err="1">
                    <a:solidFill>
                      <a:prstClr val="black"/>
                    </a:solidFill>
                    <a:latin typeface="Arial" panose="020B0604020202020204" pitchFamily="34" charset="0"/>
                    <a:cs typeface="Arial" panose="020B0604020202020204" pitchFamily="34" charset="0"/>
                  </a:rPr>
                  <a:t>optogenentically</a:t>
                </a:r>
                <a:r>
                  <a:rPr lang="en-US" sz="2800" dirty="0">
                    <a:solidFill>
                      <a:prstClr val="black"/>
                    </a:solidFill>
                    <a:latin typeface="Arial" panose="020B0604020202020204" pitchFamily="34" charset="0"/>
                    <a:cs typeface="Arial" panose="020B0604020202020204" pitchFamily="34" charset="0"/>
                  </a:rPr>
                  <a:t> active strain of mice. A treadmill task will be used to assess the timescale and extent of recovery of locomotor function post-injury. The treadmill task will be video-recorded and these videos will be analyzed using a custom made motion capture script to obtain parameters of the motion. We predict that this data will reveal greater recovery of locomotor function in the optically stimulated mice, thereby suggesting greater nerve regeneration in these mice.</a:t>
                </a:r>
              </a:p>
            </p:txBody>
          </p:sp>
        </p:grpSp>
        <p:grpSp>
          <p:nvGrpSpPr>
            <p:cNvPr id="69" name="Group 68">
              <a:extLst>
                <a:ext uri="{FF2B5EF4-FFF2-40B4-BE49-F238E27FC236}">
                  <a16:creationId xmlns:a16="http://schemas.microsoft.com/office/drawing/2014/main" id="{15BC6D98-1F88-4960-8818-4F53DB09979C}"/>
                </a:ext>
              </a:extLst>
            </p:cNvPr>
            <p:cNvGrpSpPr/>
            <p:nvPr/>
          </p:nvGrpSpPr>
          <p:grpSpPr>
            <a:xfrm>
              <a:off x="1806574" y="4956264"/>
              <a:ext cx="2239611" cy="1367987"/>
              <a:chOff x="1806574" y="4956264"/>
              <a:chExt cx="2239611" cy="1367987"/>
            </a:xfrm>
          </p:grpSpPr>
          <p:sp>
            <p:nvSpPr>
              <p:cNvPr id="210" name="Rectangle 209">
                <a:extLst>
                  <a:ext uri="{FF2B5EF4-FFF2-40B4-BE49-F238E27FC236}">
                    <a16:creationId xmlns:a16="http://schemas.microsoft.com/office/drawing/2014/main" id="{29993B1E-BEC4-4B82-871C-9F0A4E7B5C8C}"/>
                  </a:ext>
                </a:extLst>
              </p:cNvPr>
              <p:cNvSpPr/>
              <p:nvPr/>
            </p:nvSpPr>
            <p:spPr>
              <a:xfrm>
                <a:off x="1806574" y="4956264"/>
                <a:ext cx="2239611" cy="1367987"/>
              </a:xfrm>
              <a:prstGeom prst="rect">
                <a:avLst/>
              </a:prstGeom>
              <a:solidFill>
                <a:srgbClr val="DDE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972"/>
                <a:endParaRPr lang="en-US" sz="366" dirty="0">
                  <a:solidFill>
                    <a:prstClr val="white"/>
                  </a:solidFill>
                  <a:latin typeface="Calibri" panose="020F0502020204030204"/>
                </a:endParaRPr>
              </a:p>
            </p:txBody>
          </p:sp>
          <p:sp>
            <p:nvSpPr>
              <p:cNvPr id="211" name="TextBox 210">
                <a:extLst>
                  <a:ext uri="{FF2B5EF4-FFF2-40B4-BE49-F238E27FC236}">
                    <a16:creationId xmlns:a16="http://schemas.microsoft.com/office/drawing/2014/main" id="{761161DE-731D-4F3F-8B69-41D039141EDF}"/>
                  </a:ext>
                </a:extLst>
              </p:cNvPr>
              <p:cNvSpPr txBox="1"/>
              <p:nvPr/>
            </p:nvSpPr>
            <p:spPr>
              <a:xfrm>
                <a:off x="1829119" y="5016833"/>
                <a:ext cx="2194625" cy="1095984"/>
              </a:xfrm>
              <a:prstGeom prst="rect">
                <a:avLst/>
              </a:prstGeom>
              <a:noFill/>
            </p:spPr>
            <p:txBody>
              <a:bodyPr wrap="square" rtlCol="0">
                <a:spAutoFit/>
              </a:bodyPr>
              <a:lstStyle/>
              <a:p>
                <a:pPr algn="ctr" defTabSz="97972"/>
                <a:r>
                  <a:rPr lang="en-US" sz="3600" b="1" dirty="0">
                    <a:solidFill>
                      <a:srgbClr val="1B1B63"/>
                    </a:solidFill>
                    <a:latin typeface="Arial" panose="020B0604020202020204" pitchFamily="34" charset="0"/>
                    <a:cs typeface="Arial" panose="020B0604020202020204" pitchFamily="34" charset="0"/>
                  </a:rPr>
                  <a:t>STATUS REPORT</a:t>
                </a:r>
              </a:p>
              <a:p>
                <a:pPr algn="just" defTabSz="940528">
                  <a:spcBef>
                    <a:spcPts val="1200"/>
                  </a:spcBef>
                  <a:spcAft>
                    <a:spcPts val="600"/>
                  </a:spcAft>
                </a:pPr>
                <a:r>
                  <a:rPr lang="en-US" sz="2800" dirty="0">
                    <a:latin typeface="Arial" panose="020B0604020202020204" pitchFamily="34" charset="0"/>
                    <a:cs typeface="Arial" panose="020B0604020202020204" pitchFamily="34" charset="0"/>
                  </a:rPr>
                  <a:t>To date, the platform for assessing regeneration (treadmill and motion capture software) has been developed.</a:t>
                </a:r>
              </a:p>
              <a:p>
                <a:pPr algn="just" defTabSz="940528">
                  <a:spcBef>
                    <a:spcPts val="1200"/>
                  </a:spcBef>
                </a:pPr>
                <a:r>
                  <a:rPr lang="en-US" sz="2800" dirty="0">
                    <a:latin typeface="Arial" panose="020B0604020202020204" pitchFamily="34" charset="0"/>
                    <a:cs typeface="Arial" panose="020B0604020202020204" pitchFamily="34" charset="0"/>
                  </a:rPr>
                  <a:t>The next steps in the project include training the mice on the treadmill, surgically inducing spinal cord injury and implanting the fiber, and assessing regeneration at various timepoints in the recovery process.</a:t>
                </a:r>
              </a:p>
            </p:txBody>
          </p:sp>
        </p:grpSp>
        <p:grpSp>
          <p:nvGrpSpPr>
            <p:cNvPr id="281" name="Group 280">
              <a:extLst>
                <a:ext uri="{FF2B5EF4-FFF2-40B4-BE49-F238E27FC236}">
                  <a16:creationId xmlns:a16="http://schemas.microsoft.com/office/drawing/2014/main" id="{91395D0E-C8F8-484E-A470-14302B6BF3F6}"/>
                </a:ext>
              </a:extLst>
            </p:cNvPr>
            <p:cNvGrpSpPr/>
            <p:nvPr/>
          </p:nvGrpSpPr>
          <p:grpSpPr>
            <a:xfrm>
              <a:off x="8142296" y="1520988"/>
              <a:ext cx="2243026" cy="3550156"/>
              <a:chOff x="8142296" y="1520988"/>
              <a:chExt cx="2243026" cy="3550156"/>
            </a:xfrm>
          </p:grpSpPr>
          <p:sp>
            <p:nvSpPr>
              <p:cNvPr id="11" name="Rectangle 10"/>
              <p:cNvSpPr/>
              <p:nvPr/>
            </p:nvSpPr>
            <p:spPr>
              <a:xfrm>
                <a:off x="8142296" y="1520988"/>
                <a:ext cx="2243026" cy="3550156"/>
              </a:xfrm>
              <a:prstGeom prst="rect">
                <a:avLst/>
              </a:prstGeom>
              <a:solidFill>
                <a:srgbClr val="DDE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972"/>
                <a:endParaRPr lang="en-US" sz="366" dirty="0">
                  <a:solidFill>
                    <a:srgbClr val="DDE9FB"/>
                  </a:solidFill>
                  <a:latin typeface="Calibri" panose="020F0502020204030204"/>
                </a:endParaRPr>
              </a:p>
            </p:txBody>
          </p:sp>
          <p:sp>
            <p:nvSpPr>
              <p:cNvPr id="16" name="TextBox 15"/>
              <p:cNvSpPr txBox="1"/>
              <p:nvPr/>
            </p:nvSpPr>
            <p:spPr>
              <a:xfrm>
                <a:off x="8190818" y="1583619"/>
                <a:ext cx="2144480" cy="2630360"/>
              </a:xfrm>
              <a:prstGeom prst="rect">
                <a:avLst/>
              </a:prstGeom>
              <a:noFill/>
            </p:spPr>
            <p:txBody>
              <a:bodyPr wrap="square" rtlCol="0">
                <a:spAutoFit/>
              </a:bodyPr>
              <a:lstStyle/>
              <a:p>
                <a:pPr algn="ctr" defTabSz="97972"/>
                <a:r>
                  <a:rPr lang="en-US" sz="3600" b="1" dirty="0">
                    <a:solidFill>
                      <a:srgbClr val="1B1B63"/>
                    </a:solidFill>
                    <a:latin typeface="Arial" panose="020B0604020202020204" pitchFamily="34" charset="0"/>
                    <a:cs typeface="Arial" panose="020B0604020202020204" pitchFamily="34" charset="0"/>
                  </a:rPr>
                  <a:t>FUTURE STEPS</a:t>
                </a:r>
              </a:p>
              <a:p>
                <a:pPr marL="457171" indent="-457171" defTabSz="940528">
                  <a:spcBef>
                    <a:spcPts val="1200"/>
                  </a:spcBef>
                  <a:spcAft>
                    <a:spcPts val="1200"/>
                  </a:spcAft>
                  <a:buFont typeface="Arial" panose="020B0604020202020204" pitchFamily="34" charset="0"/>
                  <a:buChar char="•"/>
                </a:pPr>
                <a:r>
                  <a:rPr lang="en-US" sz="2800" dirty="0">
                    <a:solidFill>
                      <a:prstClr val="black"/>
                    </a:solidFill>
                    <a:latin typeface="Arial"/>
                    <a:cs typeface="Arial"/>
                  </a:rPr>
                  <a:t>Train mice on treadmill so they become accustomed to it</a:t>
                </a:r>
              </a:p>
              <a:p>
                <a:pPr marL="457171" indent="-457171" defTabSz="940528">
                  <a:spcBef>
                    <a:spcPts val="1200"/>
                  </a:spcBef>
                  <a:spcAft>
                    <a:spcPts val="1200"/>
                  </a:spcAft>
                  <a:buFont typeface="Arial" panose="020B0604020202020204" pitchFamily="34" charset="0"/>
                  <a:buChar char="•"/>
                </a:pPr>
                <a:r>
                  <a:rPr lang="en-US" sz="2800" dirty="0">
                    <a:solidFill>
                      <a:prstClr val="black"/>
                    </a:solidFill>
                    <a:latin typeface="Arial"/>
                    <a:cs typeface="Arial"/>
                  </a:rPr>
                  <a:t>Surgically induce spinal cord injury &amp; implant fiber</a:t>
                </a:r>
              </a:p>
              <a:p>
                <a:pPr marL="457171" indent="-457171" defTabSz="940528">
                  <a:spcBef>
                    <a:spcPts val="1200"/>
                  </a:spcBef>
                  <a:spcAft>
                    <a:spcPts val="1200"/>
                  </a:spcAft>
                  <a:buFont typeface="Arial" panose="020B0604020202020204" pitchFamily="34" charset="0"/>
                  <a:buChar char="•"/>
                </a:pPr>
                <a:r>
                  <a:rPr lang="en-US" sz="2800" dirty="0">
                    <a:solidFill>
                      <a:prstClr val="black"/>
                    </a:solidFill>
                    <a:latin typeface="Arial"/>
                    <a:cs typeface="Arial"/>
                  </a:rPr>
                  <a:t>Stimulate site of injury </a:t>
                </a:r>
                <a:r>
                  <a:rPr lang="en-US" sz="2800" dirty="0" err="1">
                    <a:solidFill>
                      <a:prstClr val="black"/>
                    </a:solidFill>
                    <a:latin typeface="Arial"/>
                    <a:cs typeface="Arial"/>
                  </a:rPr>
                  <a:t>optogenetically</a:t>
                </a:r>
                <a:r>
                  <a:rPr lang="en-US" sz="2800" dirty="0">
                    <a:solidFill>
                      <a:prstClr val="black"/>
                    </a:solidFill>
                    <a:latin typeface="Arial"/>
                    <a:cs typeface="Arial"/>
                  </a:rPr>
                  <a:t> via implanted fiber</a:t>
                </a:r>
              </a:p>
              <a:p>
                <a:pPr marL="457171" indent="-457171" defTabSz="940528">
                  <a:spcBef>
                    <a:spcPts val="1200"/>
                  </a:spcBef>
                  <a:spcAft>
                    <a:spcPts val="1200"/>
                  </a:spcAft>
                  <a:buFont typeface="Arial" panose="020B0604020202020204" pitchFamily="34" charset="0"/>
                  <a:buChar char="•"/>
                </a:pPr>
                <a:r>
                  <a:rPr lang="en-US" sz="2800" dirty="0">
                    <a:solidFill>
                      <a:prstClr val="black"/>
                    </a:solidFill>
                    <a:latin typeface="Arial"/>
                    <a:cs typeface="Arial"/>
                  </a:rPr>
                  <a:t>Obtain neural recordings via the fiber at various timepoints during recovery</a:t>
                </a:r>
              </a:p>
              <a:p>
                <a:pPr marL="457171" indent="-457171" defTabSz="940528">
                  <a:spcBef>
                    <a:spcPts val="1200"/>
                  </a:spcBef>
                  <a:spcAft>
                    <a:spcPts val="1200"/>
                  </a:spcAft>
                  <a:buFont typeface="Arial" panose="020B0604020202020204" pitchFamily="34" charset="0"/>
                  <a:buChar char="•"/>
                </a:pPr>
                <a:r>
                  <a:rPr lang="en-US" sz="2800" dirty="0">
                    <a:solidFill>
                      <a:prstClr val="black"/>
                    </a:solidFill>
                    <a:latin typeface="Arial"/>
                    <a:cs typeface="Arial"/>
                  </a:rPr>
                  <a:t>Record video of treadmill task at various timepoints during recovery</a:t>
                </a:r>
              </a:p>
              <a:p>
                <a:pPr marL="457171" indent="-457171" defTabSz="940528">
                  <a:spcBef>
                    <a:spcPts val="1200"/>
                  </a:spcBef>
                  <a:spcAft>
                    <a:spcPts val="1200"/>
                  </a:spcAft>
                  <a:buFont typeface="Arial" panose="020B0604020202020204" pitchFamily="34" charset="0"/>
                  <a:buChar char="•"/>
                </a:pPr>
                <a:r>
                  <a:rPr lang="en-US" sz="2800" dirty="0">
                    <a:solidFill>
                      <a:prstClr val="black"/>
                    </a:solidFill>
                    <a:latin typeface="Arial"/>
                    <a:cs typeface="Arial"/>
                  </a:rPr>
                  <a:t>Pass treadmill videos through motion capture software for analysis</a:t>
                </a:r>
              </a:p>
              <a:p>
                <a:pPr marL="457171" indent="-457171" defTabSz="940528">
                  <a:spcBef>
                    <a:spcPts val="1200"/>
                  </a:spcBef>
                  <a:spcAft>
                    <a:spcPts val="1200"/>
                  </a:spcAft>
                  <a:buFont typeface="Arial" panose="020B0604020202020204" pitchFamily="34" charset="0"/>
                  <a:buChar char="•"/>
                </a:pPr>
                <a:r>
                  <a:rPr lang="en-US" sz="2800" dirty="0">
                    <a:solidFill>
                      <a:prstClr val="black"/>
                    </a:solidFill>
                    <a:latin typeface="Arial"/>
                    <a:cs typeface="Arial"/>
                  </a:rPr>
                  <a:t>Draw conclusions about optical stimulation’s effects on nerve regeneration in mouse model with induced spinal cord injury</a:t>
                </a:r>
              </a:p>
            </p:txBody>
          </p:sp>
          <p:pic>
            <p:nvPicPr>
              <p:cNvPr id="261" name="Picture 260">
                <a:extLst>
                  <a:ext uri="{FF2B5EF4-FFF2-40B4-BE49-F238E27FC236}">
                    <a16:creationId xmlns:a16="http://schemas.microsoft.com/office/drawing/2014/main" id="{CF7ED5E5-1E8E-4289-8D5F-9BA7A7BC2880}"/>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0" b="100000" l="0" r="100000">
                            <a14:foregroundMark x1="30902" y1="7773" x2="30902" y2="7773"/>
                            <a14:foregroundMark x1="17639" y1="7025" x2="17639" y2="7025"/>
                            <a14:foregroundMark x1="12334" y1="7025" x2="12334" y2="7025"/>
                            <a14:foregroundMark x1="11671" y1="4335" x2="11671" y2="4335"/>
                            <a14:foregroundMark x1="23475" y1="7324" x2="23475" y2="7324"/>
                            <a14:foregroundMark x1="20424" y1="4185" x2="20424" y2="4185"/>
                            <a14:foregroundMark x1="20424" y1="10164" x2="20424" y2="10164"/>
                            <a14:foregroundMark x1="23475" y1="15546" x2="23475" y2="15546"/>
                            <a14:foregroundMark x1="38859" y1="6577" x2="38859" y2="6577"/>
                            <a14:foregroundMark x1="54244" y1="11211" x2="54244" y2="11211"/>
                            <a14:foregroundMark x1="89920" y1="19581" x2="89920" y2="19581"/>
                            <a14:foregroundMark x1="85411" y1="17339" x2="85411" y2="17339"/>
                            <a14:foregroundMark x1="87268" y1="24963" x2="87268" y2="24963"/>
                            <a14:foregroundMark x1="88859" y1="16741" x2="88859" y2="16741"/>
                            <a14:foregroundMark x1="84483" y1="19731" x2="84483" y2="19731"/>
                            <a14:foregroundMark x1="82759" y1="19283" x2="82759" y2="19283"/>
                            <a14:foregroundMark x1="81432" y1="20329" x2="81432" y2="20329"/>
                            <a14:foregroundMark x1="84350" y1="22272" x2="84350" y2="22272"/>
                            <a14:foregroundMark x1="81830" y1="17190" x2="81830" y2="17190"/>
                            <a14:foregroundMark x1="80769" y1="19133" x2="80769" y2="19133"/>
                            <a14:foregroundMark x1="93369" y1="22123" x2="93369" y2="22123"/>
                            <a14:foregroundMark x1="90318" y1="23169" x2="90318" y2="23169"/>
                            <a14:foregroundMark x1="92440" y1="15994" x2="92440" y2="15994"/>
                            <a14:foregroundMark x1="29973" y1="5232" x2="29973" y2="5232"/>
                            <a14:foregroundMark x1="54775" y1="38266" x2="54775" y2="38266"/>
                            <a14:foregroundMark x1="58621" y1="36622" x2="58621" y2="36622"/>
                            <a14:foregroundMark x1="49072" y1="89537" x2="49072" y2="89537"/>
                            <a14:foregroundMark x1="36340" y1="92227" x2="36340" y2="92227"/>
                            <a14:foregroundMark x1="59416" y1="93423" x2="59416" y2="93423"/>
                            <a14:foregroundMark x1="84350" y1="36472" x2="84350" y2="36472"/>
                            <a14:foregroundMark x1="78515" y1="36472" x2="78515" y2="36472"/>
                            <a14:foregroundMark x1="82759" y1="36921" x2="82759" y2="36921"/>
                            <a14:foregroundMark x1="97082" y1="46039" x2="97082" y2="46039"/>
                            <a14:foregroundMark x1="78647" y1="19133" x2="78647" y2="19133"/>
                            <a14:foregroundMark x1="79310" y1="19581" x2="79310" y2="19581"/>
                            <a14:foregroundMark x1="86472" y1="20329" x2="86472" y2="20329"/>
                            <a14:foregroundMark x1="88064" y1="20179" x2="88064" y2="20179"/>
                            <a14:foregroundMark x1="87135" y1="19581" x2="87135" y2="19581"/>
                            <a14:foregroundMark x1="14324" y1="8221" x2="14324" y2="8221"/>
                            <a14:foregroundMark x1="30371" y1="8520" x2="30371" y2="8520"/>
                            <a14:foregroundMark x1="30239" y1="10912" x2="30239" y2="10912"/>
                            <a14:foregroundMark x1="26260" y1="15546" x2="26260" y2="15546"/>
                            <a14:foregroundMark x1="16446" y1="4335" x2="16446" y2="4335"/>
                            <a14:foregroundMark x1="16446" y1="10314" x2="16446" y2="10314"/>
                          </a14:backgroundRemoval>
                        </a14:imgEffect>
                      </a14:imgLayer>
                    </a14:imgProps>
                  </a:ext>
                </a:extLst>
              </a:blip>
              <a:srcRect t="23236"/>
              <a:stretch/>
            </p:blipFill>
            <p:spPr>
              <a:xfrm>
                <a:off x="8734958" y="4260094"/>
                <a:ext cx="1025445" cy="698429"/>
              </a:xfrm>
              <a:prstGeom prst="rect">
                <a:avLst/>
              </a:prstGeom>
            </p:spPr>
          </p:pic>
        </p:grpSp>
        <p:grpSp>
          <p:nvGrpSpPr>
            <p:cNvPr id="67" name="Group 66">
              <a:extLst>
                <a:ext uri="{FF2B5EF4-FFF2-40B4-BE49-F238E27FC236}">
                  <a16:creationId xmlns:a16="http://schemas.microsoft.com/office/drawing/2014/main" id="{5806222C-93C9-43ED-9202-FE27774FA5BB}"/>
                </a:ext>
              </a:extLst>
            </p:cNvPr>
            <p:cNvGrpSpPr/>
            <p:nvPr/>
          </p:nvGrpSpPr>
          <p:grpSpPr>
            <a:xfrm>
              <a:off x="4141839" y="3088826"/>
              <a:ext cx="3908046" cy="3947988"/>
              <a:chOff x="4141839" y="3088826"/>
              <a:chExt cx="3908046" cy="3947988"/>
            </a:xfrm>
          </p:grpSpPr>
          <p:sp>
            <p:nvSpPr>
              <p:cNvPr id="10" name="Rectangle 9"/>
              <p:cNvSpPr/>
              <p:nvPr/>
            </p:nvSpPr>
            <p:spPr>
              <a:xfrm>
                <a:off x="4141839" y="3088826"/>
                <a:ext cx="3908046" cy="3236222"/>
              </a:xfrm>
              <a:prstGeom prst="rect">
                <a:avLst/>
              </a:prstGeom>
              <a:solidFill>
                <a:srgbClr val="DDE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972"/>
                <a:endParaRPr lang="en-US" sz="366" dirty="0">
                  <a:solidFill>
                    <a:prstClr val="white"/>
                  </a:solidFill>
                  <a:latin typeface="Calibri" panose="020F0502020204030204"/>
                </a:endParaRPr>
              </a:p>
            </p:txBody>
          </p:sp>
          <p:sp>
            <p:nvSpPr>
              <p:cNvPr id="17" name="TextBox 16"/>
              <p:cNvSpPr txBox="1"/>
              <p:nvPr/>
            </p:nvSpPr>
            <p:spPr>
              <a:xfrm>
                <a:off x="4806863" y="3155237"/>
                <a:ext cx="2664857" cy="195878"/>
              </a:xfrm>
              <a:prstGeom prst="rect">
                <a:avLst/>
              </a:prstGeom>
              <a:noFill/>
            </p:spPr>
            <p:txBody>
              <a:bodyPr wrap="square" rtlCol="0">
                <a:spAutoFit/>
              </a:bodyPr>
              <a:lstStyle/>
              <a:p>
                <a:pPr algn="ctr" defTabSz="97972"/>
                <a:r>
                  <a:rPr lang="en-US" sz="3600" b="1" dirty="0">
                    <a:solidFill>
                      <a:srgbClr val="1B1B63"/>
                    </a:solidFill>
                    <a:latin typeface="Arial" panose="020B0604020202020204" pitchFamily="34" charset="0"/>
                    <a:cs typeface="Arial" panose="020B0604020202020204" pitchFamily="34" charset="0"/>
                  </a:rPr>
                  <a:t>THE PROCESS</a:t>
                </a:r>
              </a:p>
            </p:txBody>
          </p:sp>
          <p:sp>
            <p:nvSpPr>
              <p:cNvPr id="209" name="Subtitle 2">
                <a:extLst>
                  <a:ext uri="{FF2B5EF4-FFF2-40B4-BE49-F238E27FC236}">
                    <a16:creationId xmlns:a16="http://schemas.microsoft.com/office/drawing/2014/main" id="{E09B1F16-E5AC-48D6-84CB-8EF89B7FF3DA}"/>
                  </a:ext>
                </a:extLst>
              </p:cNvPr>
              <p:cNvSpPr txBox="1">
                <a:spLocks/>
              </p:cNvSpPr>
              <p:nvPr/>
            </p:nvSpPr>
            <p:spPr>
              <a:xfrm>
                <a:off x="4187118" y="3347424"/>
                <a:ext cx="3810000" cy="3689390"/>
              </a:xfrm>
              <a:prstGeom prst="rect">
                <a:avLst/>
              </a:prstGeom>
            </p:spPr>
            <p:txBody>
              <a:bodyPr numCol="2">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defTabSz="940528">
                  <a:spcBef>
                    <a:spcPts val="1029"/>
                  </a:spcBef>
                  <a:buNone/>
                </a:pPr>
                <a:r>
                  <a:rPr lang="en-US" sz="3600" b="1" dirty="0">
                    <a:solidFill>
                      <a:srgbClr val="1B1B63"/>
                    </a:solidFill>
                    <a:latin typeface="Arial" panose="020B0604020202020204" pitchFamily="34" charset="0"/>
                    <a:cs typeface="Arial" panose="020B0604020202020204" pitchFamily="34" charset="0"/>
                  </a:rPr>
                  <a:t>Software</a:t>
                </a:r>
                <a:endParaRPr lang="en-US" sz="36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r>
                  <a:rPr lang="en-US" sz="2800" dirty="0">
                    <a:solidFill>
                      <a:prstClr val="black"/>
                    </a:solidFill>
                    <a:latin typeface="Arial" panose="020B0604020202020204" pitchFamily="34" charset="0"/>
                    <a:cs typeface="Arial" panose="020B0604020202020204" pitchFamily="34" charset="0"/>
                  </a:rPr>
                  <a:t> Search for existing Motion Capture Software </a:t>
                </a: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r>
                  <a:rPr lang="en-US" sz="2800" dirty="0">
                    <a:solidFill>
                      <a:prstClr val="black"/>
                    </a:solidFill>
                    <a:latin typeface="Arial" panose="020B0604020202020204" pitchFamily="34" charset="0"/>
                    <a:cs typeface="Arial" panose="020B0604020202020204" pitchFamily="34" charset="0"/>
                  </a:rPr>
                  <a:t> Develop custom script in Python</a:t>
                </a: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0" indent="0" defTabSz="940528">
                  <a:spcBef>
                    <a:spcPts val="1029"/>
                  </a:spcBef>
                  <a:buNone/>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0" indent="0" algn="ctr" defTabSz="940528">
                  <a:spcBef>
                    <a:spcPts val="1029"/>
                  </a:spcBef>
                  <a:buNone/>
                </a:pPr>
                <a:r>
                  <a:rPr lang="en-US" sz="2800" b="1" dirty="0">
                    <a:solidFill>
                      <a:srgbClr val="1B1B63"/>
                    </a:solidFill>
                    <a:latin typeface="Arial" panose="020B0604020202020204" pitchFamily="34" charset="0"/>
                    <a:cs typeface="Arial" panose="020B0604020202020204" pitchFamily="34" charset="0"/>
                  </a:rPr>
                  <a:t>	</a:t>
                </a:r>
                <a:r>
                  <a:rPr lang="en-US" sz="3600" b="1" dirty="0">
                    <a:solidFill>
                      <a:srgbClr val="1B1B63"/>
                    </a:solidFill>
                    <a:latin typeface="Arial" panose="020B0604020202020204" pitchFamily="34" charset="0"/>
                    <a:cs typeface="Arial" panose="020B0604020202020204" pitchFamily="34" charset="0"/>
                  </a:rPr>
                  <a:t>Hardware</a:t>
                </a:r>
              </a:p>
              <a:p>
                <a:pPr marL="0" indent="0" defTabSz="940528">
                  <a:spcBef>
                    <a:spcPts val="1029"/>
                  </a:spcBef>
                  <a:buNone/>
                </a:pPr>
                <a:r>
                  <a:rPr lang="en-US" sz="2800" dirty="0">
                    <a:solidFill>
                      <a:prstClr val="black"/>
                    </a:solidFill>
                    <a:latin typeface="Arial" panose="020B0604020202020204" pitchFamily="34" charset="0"/>
                    <a:cs typeface="Arial" panose="020B0604020202020204" pitchFamily="34" charset="0"/>
                  </a:rPr>
                  <a:t>1. Design treadmill in </a:t>
                </a:r>
                <a:r>
                  <a:rPr lang="en-US" sz="2800" dirty="0" err="1">
                    <a:solidFill>
                      <a:prstClr val="black"/>
                    </a:solidFill>
                    <a:latin typeface="Arial" panose="020B0604020202020204" pitchFamily="34" charset="0"/>
                    <a:cs typeface="Arial" panose="020B0604020202020204" pitchFamily="34" charset="0"/>
                  </a:rPr>
                  <a:t>Solidworks</a:t>
                </a: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0" indent="0" defTabSz="940528">
                  <a:spcBef>
                    <a:spcPts val="1029"/>
                  </a:spcBef>
                  <a:buNone/>
                </a:pPr>
                <a:endParaRPr lang="en-US" sz="2800" dirty="0">
                  <a:solidFill>
                    <a:prstClr val="black"/>
                  </a:solidFill>
                  <a:latin typeface="Arial" panose="020B0604020202020204" pitchFamily="34" charset="0"/>
                  <a:cs typeface="Arial" panose="020B0604020202020204" pitchFamily="34" charset="0"/>
                </a:endParaRPr>
              </a:p>
              <a:p>
                <a:pPr marL="0" indent="0" defTabSz="940528">
                  <a:spcBef>
                    <a:spcPts val="1029"/>
                  </a:spcBef>
                  <a:buNone/>
                </a:pPr>
                <a:endParaRPr lang="en-US" sz="2800" dirty="0">
                  <a:solidFill>
                    <a:prstClr val="black"/>
                  </a:solidFill>
                  <a:latin typeface="Arial" panose="020B0604020202020204" pitchFamily="34" charset="0"/>
                  <a:cs typeface="Arial" panose="020B0604020202020204" pitchFamily="34" charset="0"/>
                </a:endParaRPr>
              </a:p>
              <a:p>
                <a:pPr marL="0" indent="0" defTabSz="940528">
                  <a:spcBef>
                    <a:spcPts val="1029"/>
                  </a:spcBef>
                  <a:buNone/>
                </a:pPr>
                <a:r>
                  <a:rPr lang="en-US" sz="2800" dirty="0">
                    <a:solidFill>
                      <a:prstClr val="black"/>
                    </a:solidFill>
                    <a:latin typeface="Arial" panose="020B0604020202020204" pitchFamily="34" charset="0"/>
                    <a:cs typeface="Arial" panose="020B0604020202020204" pitchFamily="34" charset="0"/>
                  </a:rPr>
                  <a:t>2. Create the parts</a:t>
                </a:r>
              </a:p>
              <a:p>
                <a:pPr marL="0" indent="0" defTabSz="940528">
                  <a:spcBef>
                    <a:spcPts val="1029"/>
                  </a:spcBef>
                  <a:buNone/>
                </a:pPr>
                <a:r>
                  <a:rPr lang="en-US" sz="2800" dirty="0">
                    <a:solidFill>
                      <a:prstClr val="black"/>
                    </a:solidFill>
                    <a:latin typeface="Arial" panose="020B0604020202020204" pitchFamily="34" charset="0"/>
                    <a:cs typeface="Arial" panose="020B0604020202020204" pitchFamily="34" charset="0"/>
                  </a:rPr>
                  <a:t>3. Assemble &amp; test</a:t>
                </a: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228585" indent="-228585" defTabSz="940528">
                  <a:spcBef>
                    <a:spcPts val="1029"/>
                  </a:spcBef>
                  <a:buAutoNum type="arabicPeriod"/>
                </a:pPr>
                <a:endParaRPr lang="en-US" sz="2800" dirty="0">
                  <a:solidFill>
                    <a:prstClr val="black"/>
                  </a:solidFill>
                  <a:latin typeface="Arial" panose="020B0604020202020204" pitchFamily="34" charset="0"/>
                  <a:cs typeface="Arial" panose="020B0604020202020204" pitchFamily="34" charset="0"/>
                </a:endParaRPr>
              </a:p>
              <a:p>
                <a:pPr marL="0" indent="0" defTabSz="940528">
                  <a:spcBef>
                    <a:spcPts val="1029"/>
                  </a:spcBef>
                  <a:buNone/>
                </a:pPr>
                <a:r>
                  <a:rPr lang="en-US" sz="2800" dirty="0">
                    <a:solidFill>
                      <a:prstClr val="black"/>
                    </a:solidFill>
                    <a:latin typeface="Arial" panose="020B0604020202020204" pitchFamily="34" charset="0"/>
                    <a:cs typeface="Arial" panose="020B0604020202020204" pitchFamily="34" charset="0"/>
                  </a:rPr>
                  <a:t>4. Repeat steps 3-5 ad infinitum</a:t>
                </a:r>
              </a:p>
              <a:p>
                <a:pPr marL="0" indent="0" defTabSz="940528">
                  <a:spcBef>
                    <a:spcPts val="1029"/>
                  </a:spcBef>
                  <a:buNone/>
                </a:pPr>
                <a:endParaRPr lang="en-US" sz="2800" dirty="0">
                  <a:solidFill>
                    <a:prstClr val="black"/>
                  </a:solidFill>
                  <a:latin typeface="Arial" panose="020B0604020202020204" pitchFamily="34" charset="0"/>
                  <a:cs typeface="Arial" panose="020B0604020202020204" pitchFamily="34" charset="0"/>
                </a:endParaRPr>
              </a:p>
            </p:txBody>
          </p:sp>
          <p:pic>
            <p:nvPicPr>
              <p:cNvPr id="256" name="Picture 255">
                <a:extLst>
                  <a:ext uri="{FF2B5EF4-FFF2-40B4-BE49-F238E27FC236}">
                    <a16:creationId xmlns:a16="http://schemas.microsoft.com/office/drawing/2014/main" id="{3D8DC482-6FF4-4AE1-BF28-288C5446845D}"/>
                  </a:ext>
                </a:extLst>
              </p:cNvPr>
              <p:cNvPicPr>
                <a:picLocks noChangeAspect="1"/>
              </p:cNvPicPr>
              <p:nvPr/>
            </p:nvPicPr>
            <p:blipFill rotWithShape="1">
              <a:blip r:embed="rId14">
                <a:extLst>
                  <a:ext uri="{28A0092B-C50C-407E-A947-70E740481C1C}">
                    <a14:useLocalDpi xmlns:a14="http://schemas.microsoft.com/office/drawing/2010/main" val="0"/>
                  </a:ext>
                </a:extLst>
              </a:blip>
              <a:srcRect l="11503" t="21773" r="42431" b="30125"/>
              <a:stretch/>
            </p:blipFill>
            <p:spPr>
              <a:xfrm>
                <a:off x="6038632" y="3721342"/>
                <a:ext cx="1899829" cy="1004955"/>
              </a:xfrm>
              <a:prstGeom prst="rect">
                <a:avLst/>
              </a:prstGeom>
            </p:spPr>
          </p:pic>
          <p:pic>
            <p:nvPicPr>
              <p:cNvPr id="262" name="Picture 261">
                <a:extLst>
                  <a:ext uri="{FF2B5EF4-FFF2-40B4-BE49-F238E27FC236}">
                    <a16:creationId xmlns:a16="http://schemas.microsoft.com/office/drawing/2014/main" id="{2BE7C563-D660-418B-A348-A741392766FC}"/>
                  </a:ext>
                </a:extLst>
              </p:cNvPr>
              <p:cNvPicPr>
                <a:picLocks noChangeAspect="1"/>
              </p:cNvPicPr>
              <p:nvPr/>
            </p:nvPicPr>
            <p:blipFill>
              <a:blip r:embed="rId15"/>
              <a:stretch>
                <a:fillRect/>
              </a:stretch>
            </p:blipFill>
            <p:spPr>
              <a:xfrm>
                <a:off x="5893657" y="5110492"/>
                <a:ext cx="1159734" cy="869800"/>
              </a:xfrm>
              <a:prstGeom prst="rect">
                <a:avLst/>
              </a:prstGeom>
            </p:spPr>
          </p:pic>
          <p:pic>
            <p:nvPicPr>
              <p:cNvPr id="263" name="treadmill video">
                <a:hlinkClick r:id="" action="ppaction://media"/>
                <a:extLst>
                  <a:ext uri="{FF2B5EF4-FFF2-40B4-BE49-F238E27FC236}">
                    <a16:creationId xmlns:a16="http://schemas.microsoft.com/office/drawing/2014/main" id="{0C2EF6D9-F3B0-4285-A5B5-4BEB492CA48A}"/>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7118296" y="5108119"/>
                <a:ext cx="853860" cy="865060"/>
              </a:xfrm>
              <a:prstGeom prst="rect">
                <a:avLst/>
              </a:prstGeom>
            </p:spPr>
          </p:pic>
          <p:pic>
            <p:nvPicPr>
              <p:cNvPr id="264" name="tracker(pos&amp;vel)-demo">
                <a:hlinkClick r:id="" action="ppaction://media"/>
                <a:extLst>
                  <a:ext uri="{FF2B5EF4-FFF2-40B4-BE49-F238E27FC236}">
                    <a16:creationId xmlns:a16="http://schemas.microsoft.com/office/drawing/2014/main" id="{BBAE11D3-8B00-4A28-B0B3-36E1D31C83E9}"/>
                  </a:ext>
                </a:extLst>
              </p:cNvPr>
              <p:cNvPicPr>
                <a:picLocks noChangeAspect="1"/>
              </p:cNvPicPr>
              <p:nvPr>
                <a:videoFile r:link="rId4"/>
                <p:extLst>
                  <p:ext uri="{DAA4B4D4-6D71-4841-9C94-3DE7FCFB9230}">
                    <p14:media xmlns:p14="http://schemas.microsoft.com/office/powerpoint/2010/main" r:embed="rId3"/>
                  </p:ext>
                </p:extLst>
              </p:nvPr>
            </p:nvPicPr>
            <p:blipFill>
              <a:blip r:embed="rId17"/>
              <a:stretch>
                <a:fillRect/>
              </a:stretch>
            </p:blipFill>
            <p:spPr>
              <a:xfrm>
                <a:off x="4283566" y="3729894"/>
                <a:ext cx="1646396" cy="1130263"/>
              </a:xfrm>
              <a:prstGeom prst="rect">
                <a:avLst/>
              </a:prstGeom>
            </p:spPr>
          </p:pic>
          <p:pic>
            <p:nvPicPr>
              <p:cNvPr id="265" name="balltracker2.3-demo">
                <a:hlinkClick r:id="" action="ppaction://media"/>
                <a:extLst>
                  <a:ext uri="{FF2B5EF4-FFF2-40B4-BE49-F238E27FC236}">
                    <a16:creationId xmlns:a16="http://schemas.microsoft.com/office/drawing/2014/main" id="{D3D7BE12-4971-46FF-8914-206AC88514D2}"/>
                  </a:ext>
                </a:extLst>
              </p:cNvPr>
              <p:cNvPicPr>
                <a:picLocks noChangeAspect="1"/>
              </p:cNvPicPr>
              <p:nvPr>
                <a:videoFile r:link="rId6"/>
                <p:extLst>
                  <p:ext uri="{DAA4B4D4-6D71-4841-9C94-3DE7FCFB9230}">
                    <p14:media xmlns:p14="http://schemas.microsoft.com/office/powerpoint/2010/main" r:embed="rId5"/>
                  </p:ext>
                </p:extLst>
              </p:nvPr>
            </p:nvPicPr>
            <p:blipFill>
              <a:blip r:embed="rId18"/>
              <a:stretch>
                <a:fillRect/>
              </a:stretch>
            </p:blipFill>
            <p:spPr>
              <a:xfrm>
                <a:off x="4474165" y="5147604"/>
                <a:ext cx="996634" cy="1002863"/>
              </a:xfrm>
              <a:prstGeom prst="rect">
                <a:avLst/>
              </a:prstGeom>
            </p:spPr>
          </p:pic>
        </p:grpSp>
        <p:grpSp>
          <p:nvGrpSpPr>
            <p:cNvPr id="68" name="Group 67">
              <a:extLst>
                <a:ext uri="{FF2B5EF4-FFF2-40B4-BE49-F238E27FC236}">
                  <a16:creationId xmlns:a16="http://schemas.microsoft.com/office/drawing/2014/main" id="{D0125FBE-4AD9-4667-A6C3-3CE4637921EB}"/>
                </a:ext>
              </a:extLst>
            </p:cNvPr>
            <p:cNvGrpSpPr/>
            <p:nvPr/>
          </p:nvGrpSpPr>
          <p:grpSpPr>
            <a:xfrm>
              <a:off x="1809750" y="1520988"/>
              <a:ext cx="2239507" cy="3268497"/>
              <a:chOff x="1809750" y="1520988"/>
              <a:chExt cx="2239507" cy="3268497"/>
            </a:xfrm>
          </p:grpSpPr>
          <p:sp>
            <p:nvSpPr>
              <p:cNvPr id="7" name="Rectangle 6"/>
              <p:cNvSpPr/>
              <p:nvPr/>
            </p:nvSpPr>
            <p:spPr>
              <a:xfrm>
                <a:off x="1809750" y="1520988"/>
                <a:ext cx="2239507" cy="3268497"/>
              </a:xfrm>
              <a:prstGeom prst="rect">
                <a:avLst/>
              </a:prstGeom>
              <a:solidFill>
                <a:srgbClr val="DDE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972"/>
                <a:endParaRPr lang="en-US" sz="366" dirty="0">
                  <a:solidFill>
                    <a:prstClr val="white"/>
                  </a:solidFill>
                  <a:latin typeface="Calibri" panose="020F0502020204030204"/>
                </a:endParaRPr>
              </a:p>
            </p:txBody>
          </p:sp>
          <p:sp>
            <p:nvSpPr>
              <p:cNvPr id="3" name="TextBox 2"/>
              <p:cNvSpPr txBox="1"/>
              <p:nvPr/>
            </p:nvSpPr>
            <p:spPr>
              <a:xfrm>
                <a:off x="1839445" y="1583619"/>
                <a:ext cx="2180117" cy="1540595"/>
              </a:xfrm>
              <a:prstGeom prst="rect">
                <a:avLst/>
              </a:prstGeom>
              <a:noFill/>
            </p:spPr>
            <p:txBody>
              <a:bodyPr wrap="square" rtlCol="0">
                <a:spAutoFit/>
              </a:bodyPr>
              <a:lstStyle/>
              <a:p>
                <a:pPr algn="ctr" defTabSz="97972"/>
                <a:r>
                  <a:rPr lang="en-US" sz="3600" b="1" dirty="0">
                    <a:solidFill>
                      <a:srgbClr val="1B1B63"/>
                    </a:solidFill>
                    <a:latin typeface="Arial" panose="020B0604020202020204" pitchFamily="34" charset="0"/>
                    <a:cs typeface="Arial" panose="020B0604020202020204" pitchFamily="34" charset="0"/>
                  </a:rPr>
                  <a:t>INTRODUCTION</a:t>
                </a:r>
              </a:p>
              <a:p>
                <a:pPr algn="just" defTabSz="940528">
                  <a:spcBef>
                    <a:spcPts val="1029"/>
                  </a:spcBef>
                </a:pPr>
                <a:r>
                  <a:rPr lang="en-US" sz="2800" dirty="0">
                    <a:latin typeface="Arial" panose="020B0604020202020204" pitchFamily="34" charset="0"/>
                    <a:cs typeface="Arial" panose="020B0604020202020204" pitchFamily="34" charset="0"/>
                  </a:rPr>
                  <a:t>The Bioelectronics Group has developed flexible neural probes for stimulating and recording neural activity. These probes are capable of delivering electrical, chemical, and optical stimuli to the spinal cord and peripheral nervous system. Due to their soft, flexible nature, the implanted probes significantly reduce tissue damage when compared to clinically approved neural probes. This UROP project involves analyzing the efficacy of optical stimulation, via these probes, for regeneration of the spinal cord in mice</a:t>
                </a:r>
                <a:r>
                  <a:rPr lang="en-US" sz="2800" dirty="0">
                    <a:solidFill>
                      <a:prstClr val="black"/>
                    </a:solidFill>
                    <a:latin typeface="Arial" panose="020B0604020202020204" pitchFamily="34" charset="0"/>
                    <a:cs typeface="Arial" panose="020B0604020202020204" pitchFamily="34" charset="0"/>
                  </a:rPr>
                  <a:t>.</a:t>
                </a:r>
              </a:p>
            </p:txBody>
          </p:sp>
          <p:sp>
            <p:nvSpPr>
              <p:cNvPr id="205" name="Subtitle 2">
                <a:extLst>
                  <a:ext uri="{FF2B5EF4-FFF2-40B4-BE49-F238E27FC236}">
                    <a16:creationId xmlns:a16="http://schemas.microsoft.com/office/drawing/2014/main" id="{52DA4F0A-880A-402D-915F-E57C6524839E}"/>
                  </a:ext>
                </a:extLst>
              </p:cNvPr>
              <p:cNvSpPr txBox="1">
                <a:spLocks/>
              </p:cNvSpPr>
              <p:nvPr/>
            </p:nvSpPr>
            <p:spPr>
              <a:xfrm>
                <a:off x="1824760" y="1784894"/>
                <a:ext cx="2223656" cy="576153"/>
              </a:xfrm>
              <a:prstGeom prst="rect">
                <a:avLst/>
              </a:prstGeom>
            </p:spPr>
            <p:txBody>
              <a:bodyPr>
                <a:no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defTabSz="940528">
                  <a:spcBef>
                    <a:spcPts val="1029"/>
                  </a:spcBef>
                  <a:buNone/>
                </a:pPr>
                <a:endParaRPr lang="en-US" sz="460" b="1" dirty="0">
                  <a:solidFill>
                    <a:prstClr val="black"/>
                  </a:solidFill>
                  <a:latin typeface="Arial" panose="020B0604020202020204" pitchFamily="34" charset="0"/>
                  <a:cs typeface="Arial" panose="020B0604020202020204" pitchFamily="34" charset="0"/>
                </a:endParaRPr>
              </a:p>
            </p:txBody>
          </p:sp>
          <p:pic>
            <p:nvPicPr>
              <p:cNvPr id="258" name="Picture 257">
                <a:extLst>
                  <a:ext uri="{FF2B5EF4-FFF2-40B4-BE49-F238E27FC236}">
                    <a16:creationId xmlns:a16="http://schemas.microsoft.com/office/drawing/2014/main" id="{F9189BE7-ABC2-4D2B-9008-A7B73DE854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78748" y="3588709"/>
                <a:ext cx="951867" cy="635111"/>
              </a:xfrm>
              <a:prstGeom prst="rect">
                <a:avLst/>
              </a:prstGeom>
            </p:spPr>
          </p:pic>
          <p:grpSp>
            <p:nvGrpSpPr>
              <p:cNvPr id="275" name="Group 274">
                <a:extLst>
                  <a:ext uri="{FF2B5EF4-FFF2-40B4-BE49-F238E27FC236}">
                    <a16:creationId xmlns:a16="http://schemas.microsoft.com/office/drawing/2014/main" id="{ABEF4BAE-4597-4849-96E4-1CD2E3D56E79}"/>
                  </a:ext>
                </a:extLst>
              </p:cNvPr>
              <p:cNvGrpSpPr/>
              <p:nvPr/>
            </p:nvGrpSpPr>
            <p:grpSpPr>
              <a:xfrm>
                <a:off x="1935171" y="3472416"/>
                <a:ext cx="951867" cy="866017"/>
                <a:chOff x="1935701" y="3396619"/>
                <a:chExt cx="951867" cy="866017"/>
              </a:xfrm>
            </p:grpSpPr>
            <p:pic>
              <p:nvPicPr>
                <p:cNvPr id="273" name="Picture 272">
                  <a:hlinkClick r:id="rId20"/>
                  <a:extLst>
                    <a:ext uri="{FF2B5EF4-FFF2-40B4-BE49-F238E27FC236}">
                      <a16:creationId xmlns:a16="http://schemas.microsoft.com/office/drawing/2014/main" id="{0F4EBA8B-2C93-47C7-843A-251143C7734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35701" y="3396619"/>
                  <a:ext cx="951867" cy="866017"/>
                </a:xfrm>
                <a:prstGeom prst="rect">
                  <a:avLst/>
                </a:prstGeom>
              </p:spPr>
            </p:pic>
            <p:sp>
              <p:nvSpPr>
                <p:cNvPr id="274" name="TextBox 273">
                  <a:extLst>
                    <a:ext uri="{FF2B5EF4-FFF2-40B4-BE49-F238E27FC236}">
                      <a16:creationId xmlns:a16="http://schemas.microsoft.com/office/drawing/2014/main" id="{D4D4DA66-F1A4-4A81-9A96-45A455DFF463}"/>
                    </a:ext>
                  </a:extLst>
                </p:cNvPr>
                <p:cNvSpPr txBox="1"/>
                <p:nvPr/>
              </p:nvSpPr>
              <p:spPr>
                <a:xfrm>
                  <a:off x="1944976" y="3438840"/>
                  <a:ext cx="756574" cy="12125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Ctrl + click for video</a:t>
                  </a:r>
                </a:p>
              </p:txBody>
            </p:sp>
          </p:grpSp>
        </p:grpSp>
      </p:grpSp>
    </p:spTree>
    <p:extLst>
      <p:ext uri="{BB962C8B-B14F-4D97-AF65-F5344CB8AC3E}">
        <p14:creationId xmlns:p14="http://schemas.microsoft.com/office/powerpoint/2010/main" val="42561645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video>
              <p:cMediaNode vol="80000">
                <p:cTn id="2" fill="hold" display="0">
                  <p:stCondLst>
                    <p:cond delay="indefinite"/>
                  </p:stCondLst>
                </p:cTn>
                <p:tgtEl>
                  <p:spTgt spid="263"/>
                </p:tgtEl>
              </p:cMediaNode>
            </p:video>
            <p:video>
              <p:cMediaNode vol="80000">
                <p:cTn id="3" fill="hold" display="0">
                  <p:stCondLst>
                    <p:cond delay="indefinite"/>
                  </p:stCondLst>
                </p:cTn>
                <p:tgtEl>
                  <p:spTgt spid="264"/>
                </p:tgtEl>
              </p:cMediaNode>
            </p:video>
            <p:video>
              <p:cMediaNode vol="80000">
                <p:cTn id="4" fill="hold" display="0">
                  <p:stCondLst>
                    <p:cond delay="indefinite"/>
                  </p:stCondLst>
                </p:cTn>
                <p:tgtEl>
                  <p:spTgt spid="265"/>
                </p:tgtEl>
              </p:cMediaNode>
            </p:video>
          </p:childTnLst>
        </p:cTn>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1466</TotalTime>
  <Words>441</Words>
  <Application>Microsoft Office PowerPoint</Application>
  <PresentationFormat>Custom</PresentationFormat>
  <Paragraphs>67</Paragraphs>
  <Slides>1</Slides>
  <Notes>1</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1_Office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h01001000h@yahoo.com</dc:creator>
  <cp:lastModifiedBy>h01001000h@yahoo.com</cp:lastModifiedBy>
  <cp:revision>32</cp:revision>
  <dcterms:created xsi:type="dcterms:W3CDTF">2018-08-08T13:53:10Z</dcterms:created>
  <dcterms:modified xsi:type="dcterms:W3CDTF">2018-08-10T12:05:49Z</dcterms:modified>
</cp:coreProperties>
</file>